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onstantia" panose="02030602050306030303" pitchFamily="18" charset="0"/>
      <p:regular r:id="rId27"/>
      <p:bold r:id="rId28"/>
      <p:italic r:id="rId29"/>
      <p:boldItalic r:id="rId30"/>
    </p:embeddedFont>
    <p:embeddedFont>
      <p:font typeface="Inter" panose="020B0604020202020204" charset="0"/>
      <p:regular r:id="rId31"/>
      <p:bold r:id="rId32"/>
    </p:embeddedFont>
    <p:embeddedFont>
      <p:font typeface="Lato Light" panose="020F0502020204030203" pitchFamily="34" charset="0"/>
      <p:regular r:id="rId33"/>
      <p:bold r:id="rId34"/>
      <p:italic r:id="rId35"/>
      <p:boldItalic r:id="rId36"/>
    </p:embeddedFont>
    <p:embeddedFont>
      <p:font typeface="League Spartan" panose="020B0604020202020204" charset="0"/>
      <p:regular r:id="rId37"/>
      <p:bold r:id="rId38"/>
    </p:embeddedFont>
    <p:embeddedFont>
      <p:font typeface="League Spartan Medium" panose="020B0604020202020204" charset="0"/>
      <p:regular r:id="rId39"/>
      <p:bold r:id="rId40"/>
    </p:embeddedFont>
    <p:embeddedFont>
      <p:font typeface="Merriweather"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Medium" panose="020B0604020202020204" charset="0"/>
      <p:regular r:id="rId49"/>
      <p:bold r:id="rId50"/>
      <p:italic r:id="rId51"/>
      <p:boldItalic r:id="rId52"/>
    </p:embeddedFont>
    <p:embeddedFont>
      <p:font typeface="Oswald" panose="00000500000000000000" pitchFamily="2" charset="0"/>
      <p:regular r:id="rId53"/>
      <p:bold r:id="rId54"/>
    </p:embeddedFont>
    <p:embeddedFont>
      <p:font typeface="Poppins" panose="000005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uAH3UeEsCKYY+nfisA5XHBV+t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800" b="1"/>
              <a:t>Entered text</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 sz="1200"/>
              <a:t>Abstract</a:t>
            </a:r>
            <a:endParaRPr sz="1200"/>
          </a:p>
          <a:p>
            <a:pPr marL="0" lvl="0" indent="0" algn="l" rtl="0">
              <a:lnSpc>
                <a:spcPct val="100000"/>
              </a:lnSpc>
              <a:spcBef>
                <a:spcPts val="0"/>
              </a:spcBef>
              <a:spcAft>
                <a:spcPts val="0"/>
              </a:spcAft>
              <a:buSzPts val="1100"/>
              <a:buNone/>
            </a:pPr>
            <a:r>
              <a:rPr lang="en" sz="1200"/>
              <a:t>This project report presents the development and implementation of an ASL</a:t>
            </a:r>
            <a:endParaRPr sz="1200"/>
          </a:p>
          <a:p>
            <a:pPr marL="0" lvl="0" indent="0" algn="l" rtl="0">
              <a:lnSpc>
                <a:spcPct val="100000"/>
              </a:lnSpc>
              <a:spcBef>
                <a:spcPts val="0"/>
              </a:spcBef>
              <a:spcAft>
                <a:spcPts val="0"/>
              </a:spcAft>
              <a:buSzPts val="1100"/>
              <a:buNone/>
            </a:pPr>
            <a:r>
              <a:rPr lang="en" sz="1200"/>
              <a:t>hand detection model using computer vision and deep learning techniques.</a:t>
            </a:r>
            <a:endParaRPr sz="1200"/>
          </a:p>
          <a:p>
            <a:pPr marL="0" lvl="0" indent="0" algn="l" rtl="0">
              <a:lnSpc>
                <a:spcPct val="100000"/>
              </a:lnSpc>
              <a:spcBef>
                <a:spcPts val="0"/>
              </a:spcBef>
              <a:spcAft>
                <a:spcPts val="0"/>
              </a:spcAft>
              <a:buSzPts val="1100"/>
              <a:buNone/>
            </a:pPr>
            <a:r>
              <a:rPr lang="en" sz="1200"/>
              <a:t>The goal of this project is to enable real-time and accurate detection of</a:t>
            </a:r>
            <a:endParaRPr sz="1200"/>
          </a:p>
          <a:p>
            <a:pPr marL="0" lvl="0" indent="0" algn="l" rtl="0">
              <a:lnSpc>
                <a:spcPct val="100000"/>
              </a:lnSpc>
              <a:spcBef>
                <a:spcPts val="0"/>
              </a:spcBef>
              <a:spcAft>
                <a:spcPts val="0"/>
              </a:spcAft>
              <a:buSzPts val="1100"/>
              <a:buNone/>
            </a:pPr>
            <a:r>
              <a:rPr lang="en" sz="1200"/>
              <a:t>American Sign Language (ASL) hand gestures, thereby bridging the</a:t>
            </a:r>
            <a:endParaRPr sz="1200"/>
          </a:p>
          <a:p>
            <a:pPr marL="0" lvl="0" indent="0" algn="l" rtl="0">
              <a:lnSpc>
                <a:spcPct val="100000"/>
              </a:lnSpc>
              <a:spcBef>
                <a:spcPts val="0"/>
              </a:spcBef>
              <a:spcAft>
                <a:spcPts val="0"/>
              </a:spcAft>
              <a:buSzPts val="1100"/>
              <a:buNone/>
            </a:pPr>
            <a:r>
              <a:rPr lang="en" sz="1200"/>
              <a:t>communication gap between individuals with hearing impairments and the</a:t>
            </a:r>
            <a:endParaRPr sz="1200"/>
          </a:p>
          <a:p>
            <a:pPr marL="0" lvl="0" indent="0" algn="l" rtl="0">
              <a:lnSpc>
                <a:spcPct val="100000"/>
              </a:lnSpc>
              <a:spcBef>
                <a:spcPts val="0"/>
              </a:spcBef>
              <a:spcAft>
                <a:spcPts val="0"/>
              </a:spcAft>
              <a:buSzPts val="1100"/>
              <a:buNone/>
            </a:pPr>
            <a:r>
              <a:rPr lang="en" sz="1200"/>
              <a:t>general population.</a:t>
            </a:r>
            <a:endParaRPr sz="1200"/>
          </a:p>
          <a:p>
            <a:pPr marL="0" lvl="0" indent="0" algn="l" rtl="0">
              <a:lnSpc>
                <a:spcPct val="100000"/>
              </a:lnSpc>
              <a:spcBef>
                <a:spcPts val="0"/>
              </a:spcBef>
              <a:spcAft>
                <a:spcPts val="0"/>
              </a:spcAft>
              <a:buSzPts val="1100"/>
              <a:buNone/>
            </a:pPr>
            <a:r>
              <a:rPr lang="en" sz="1200"/>
              <a:t>The report begins by providing an overview of the ASL hand detection model's</a:t>
            </a:r>
            <a:endParaRPr sz="1200"/>
          </a:p>
          <a:p>
            <a:pPr marL="0" lvl="0" indent="0" algn="l" rtl="0">
              <a:lnSpc>
                <a:spcPct val="100000"/>
              </a:lnSpc>
              <a:spcBef>
                <a:spcPts val="0"/>
              </a:spcBef>
              <a:spcAft>
                <a:spcPts val="0"/>
              </a:spcAft>
              <a:buSzPts val="1100"/>
              <a:buNone/>
            </a:pPr>
            <a:r>
              <a:rPr lang="en" sz="1200"/>
              <a:t>significance in facilitating communication for the hearing-impaired</a:t>
            </a:r>
            <a:endParaRPr sz="1200"/>
          </a:p>
          <a:p>
            <a:pPr marL="0" lvl="0" indent="0" algn="l" rtl="0">
              <a:lnSpc>
                <a:spcPct val="100000"/>
              </a:lnSpc>
              <a:spcBef>
                <a:spcPts val="0"/>
              </a:spcBef>
              <a:spcAft>
                <a:spcPts val="0"/>
              </a:spcAft>
              <a:buSzPts val="1100"/>
              <a:buNone/>
            </a:pPr>
            <a:r>
              <a:rPr lang="en" sz="1200"/>
              <a:t>community. It highlights the importance of accurate hand detection for</a:t>
            </a:r>
            <a:endParaRPr sz="1200"/>
          </a:p>
          <a:p>
            <a:pPr marL="0" lvl="0" indent="0" algn="l" rtl="0">
              <a:lnSpc>
                <a:spcPct val="100000"/>
              </a:lnSpc>
              <a:spcBef>
                <a:spcPts val="0"/>
              </a:spcBef>
              <a:spcAft>
                <a:spcPts val="0"/>
              </a:spcAft>
              <a:buSzPts val="1100"/>
              <a:buNone/>
            </a:pPr>
            <a:r>
              <a:rPr lang="en" sz="1200"/>
              <a:t>interpreting sign language gestures and translating them into corresponding</a:t>
            </a:r>
            <a:endParaRPr sz="1200"/>
          </a:p>
          <a:p>
            <a:pPr marL="0" lvl="0" indent="0" algn="l" rtl="0">
              <a:lnSpc>
                <a:spcPct val="100000"/>
              </a:lnSpc>
              <a:spcBef>
                <a:spcPts val="0"/>
              </a:spcBef>
              <a:spcAft>
                <a:spcPts val="0"/>
              </a:spcAft>
              <a:buSzPts val="1100"/>
              <a:buNone/>
            </a:pPr>
            <a:r>
              <a:rPr lang="en" sz="1200"/>
              <a:t>textual or vocal outputs.</a:t>
            </a:r>
            <a:endParaRPr sz="1200"/>
          </a:p>
          <a:p>
            <a:pPr marL="0" lvl="0" indent="0" algn="l" rtl="0">
              <a:lnSpc>
                <a:spcPct val="100000"/>
              </a:lnSpc>
              <a:spcBef>
                <a:spcPts val="0"/>
              </a:spcBef>
              <a:spcAft>
                <a:spcPts val="0"/>
              </a:spcAft>
              <a:buSzPts val="1100"/>
              <a:buNone/>
            </a:pPr>
            <a:r>
              <a:rPr lang="en" sz="1200"/>
              <a:t>Next, the report delves into the methodology employed for developing the</a:t>
            </a:r>
            <a:endParaRPr sz="1200"/>
          </a:p>
          <a:p>
            <a:pPr marL="0" lvl="0" indent="0" algn="l" rtl="0">
              <a:lnSpc>
                <a:spcPct val="100000"/>
              </a:lnSpc>
              <a:spcBef>
                <a:spcPts val="0"/>
              </a:spcBef>
              <a:spcAft>
                <a:spcPts val="0"/>
              </a:spcAft>
              <a:buSzPts val="1100"/>
              <a:buNone/>
            </a:pPr>
            <a:r>
              <a:rPr lang="en" sz="1200"/>
              <a:t>ASL hand detection model. It discusses the use of convolutional neural</a:t>
            </a:r>
            <a:endParaRPr sz="1200"/>
          </a:p>
          <a:p>
            <a:pPr marL="0" lvl="0" indent="0" algn="l" rtl="0">
              <a:lnSpc>
                <a:spcPct val="100000"/>
              </a:lnSpc>
              <a:spcBef>
                <a:spcPts val="0"/>
              </a:spcBef>
              <a:spcAft>
                <a:spcPts val="0"/>
              </a:spcAft>
              <a:buSzPts val="1100"/>
              <a:buNone/>
            </a:pPr>
            <a:r>
              <a:rPr lang="en" sz="1200"/>
              <a:t>networks (CNNs) and the YOLO (You Only Look Once) algorithm for object</a:t>
            </a:r>
            <a:endParaRPr sz="1200"/>
          </a:p>
          <a:p>
            <a:pPr marL="0" lvl="0" indent="0" algn="l" rtl="0">
              <a:lnSpc>
                <a:spcPct val="100000"/>
              </a:lnSpc>
              <a:spcBef>
                <a:spcPts val="0"/>
              </a:spcBef>
              <a:spcAft>
                <a:spcPts val="0"/>
              </a:spcAft>
              <a:buSzPts val="1100"/>
              <a:buNone/>
            </a:pPr>
            <a:r>
              <a:rPr lang="en" sz="1200"/>
              <a:t>detection. The Ultralytics repository and its modules are utilized to implement</a:t>
            </a:r>
            <a:endParaRPr sz="1200"/>
          </a:p>
          <a:p>
            <a:pPr marL="0" lvl="0" indent="0" algn="l" rtl="0">
              <a:lnSpc>
                <a:spcPct val="100000"/>
              </a:lnSpc>
              <a:spcBef>
                <a:spcPts val="0"/>
              </a:spcBef>
              <a:spcAft>
                <a:spcPts val="0"/>
              </a:spcAft>
              <a:buSzPts val="1100"/>
              <a:buNone/>
            </a:pPr>
            <a:r>
              <a:rPr lang="en" sz="1200"/>
              <a:t>the model, taking advantage of their comprehensive functionalities for</a:t>
            </a:r>
            <a:endParaRPr sz="1200"/>
          </a:p>
          <a:p>
            <a:pPr marL="0" lvl="0" indent="0" algn="l" rtl="0">
              <a:lnSpc>
                <a:spcPct val="100000"/>
              </a:lnSpc>
              <a:spcBef>
                <a:spcPts val="0"/>
              </a:spcBef>
              <a:spcAft>
                <a:spcPts val="0"/>
              </a:spcAft>
              <a:buSzPts val="1100"/>
              <a:buNone/>
            </a:pPr>
            <a:r>
              <a:rPr lang="en" sz="1200"/>
              <a:t>efficient training and inference.</a:t>
            </a:r>
            <a:endParaRPr sz="1200"/>
          </a:p>
          <a:p>
            <a:pPr marL="0" lvl="0" indent="0" algn="l" rtl="0">
              <a:lnSpc>
                <a:spcPct val="100000"/>
              </a:lnSpc>
              <a:spcBef>
                <a:spcPts val="0"/>
              </a:spcBef>
              <a:spcAft>
                <a:spcPts val="0"/>
              </a:spcAft>
              <a:buSzPts val="1100"/>
              <a:buNone/>
            </a:pPr>
            <a:r>
              <a:rPr lang="en" sz="1200"/>
              <a:t>Furthermore, the report outlines the dataset used for training the ASL hand</a:t>
            </a:r>
            <a:endParaRPr sz="1200"/>
          </a:p>
          <a:p>
            <a:pPr marL="0" lvl="0" indent="0" algn="l" rtl="0">
              <a:lnSpc>
                <a:spcPct val="100000"/>
              </a:lnSpc>
              <a:spcBef>
                <a:spcPts val="0"/>
              </a:spcBef>
              <a:spcAft>
                <a:spcPts val="0"/>
              </a:spcAft>
              <a:buSzPts val="1100"/>
              <a:buNone/>
            </a:pPr>
            <a:r>
              <a:rPr lang="en" sz="1200"/>
              <a:t>detection model. The dataset, obtained from Roboflow, consists of diverse</a:t>
            </a:r>
            <a:endParaRPr sz="1200"/>
          </a:p>
          <a:p>
            <a:pPr marL="0" lvl="0" indent="0" algn="l" rtl="0">
              <a:lnSpc>
                <a:spcPct val="100000"/>
              </a:lnSpc>
              <a:spcBef>
                <a:spcPts val="0"/>
              </a:spcBef>
              <a:spcAft>
                <a:spcPts val="0"/>
              </a:spcAft>
              <a:buSzPts val="1100"/>
              <a:buNone/>
            </a:pPr>
            <a:r>
              <a:rPr lang="en" sz="1200"/>
              <a:t>ASL hand gesture images, enabling the model to learn and generalize hand</a:t>
            </a:r>
            <a:endParaRPr sz="1200"/>
          </a:p>
          <a:p>
            <a:pPr marL="0" lvl="0" indent="0" algn="l" rtl="0">
              <a:lnSpc>
                <a:spcPct val="100000"/>
              </a:lnSpc>
              <a:spcBef>
                <a:spcPts val="0"/>
              </a:spcBef>
              <a:spcAft>
                <a:spcPts val="0"/>
              </a:spcAft>
              <a:buSzPts val="1100"/>
              <a:buNone/>
            </a:pPr>
            <a:r>
              <a:rPr lang="en" sz="1200"/>
              <a:t>features effectively.</a:t>
            </a:r>
            <a:endParaRPr sz="1200"/>
          </a:p>
          <a:p>
            <a:pPr marL="0" lvl="0" indent="0" algn="l" rtl="0">
              <a:lnSpc>
                <a:spcPct val="100000"/>
              </a:lnSpc>
              <a:spcBef>
                <a:spcPts val="0"/>
              </a:spcBef>
              <a:spcAft>
                <a:spcPts val="0"/>
              </a:spcAft>
              <a:buSzPts val="1100"/>
              <a:buNone/>
            </a:pPr>
            <a:r>
              <a:rPr lang="en" sz="1200"/>
              <a:t>The evaluation of the ASL hand detection model is then presented, including</a:t>
            </a:r>
            <a:endParaRPr sz="1200"/>
          </a:p>
          <a:p>
            <a:pPr marL="0" lvl="0" indent="0" algn="l" rtl="0">
              <a:lnSpc>
                <a:spcPct val="100000"/>
              </a:lnSpc>
              <a:spcBef>
                <a:spcPts val="0"/>
              </a:spcBef>
              <a:spcAft>
                <a:spcPts val="0"/>
              </a:spcAft>
              <a:buSzPts val="1100"/>
              <a:buNone/>
            </a:pPr>
            <a:r>
              <a:rPr lang="en" sz="1200"/>
              <a:t>metrics such as precision, recall, and mean average precision (mAP). The</a:t>
            </a:r>
            <a:endParaRPr sz="1200"/>
          </a:p>
          <a:p>
            <a:pPr marL="0" lvl="0" indent="0" algn="l" rtl="0">
              <a:lnSpc>
                <a:spcPct val="100000"/>
              </a:lnSpc>
              <a:spcBef>
                <a:spcPts val="0"/>
              </a:spcBef>
              <a:spcAft>
                <a:spcPts val="0"/>
              </a:spcAft>
              <a:buSzPts val="1100"/>
              <a:buNone/>
            </a:pPr>
            <a:r>
              <a:rPr lang="en" sz="1200"/>
              <a:t>model's performance is assessed on various test datasets, demonstrating its</a:t>
            </a:r>
            <a:endParaRPr sz="1200"/>
          </a:p>
          <a:p>
            <a:pPr marL="0" lvl="0" indent="0" algn="l" rtl="0">
              <a:lnSpc>
                <a:spcPct val="100000"/>
              </a:lnSpc>
              <a:spcBef>
                <a:spcPts val="0"/>
              </a:spcBef>
              <a:spcAft>
                <a:spcPts val="0"/>
              </a:spcAft>
              <a:buSzPts val="1100"/>
              <a:buNone/>
            </a:pPr>
            <a:r>
              <a:rPr lang="en" sz="1200"/>
              <a:t>ability to accurately detect ASL hand gestures in real-world scenarios.</a:t>
            </a:r>
            <a:endParaRPr sz="1800" b="1"/>
          </a:p>
          <a:p>
            <a:pPr marL="0" lvl="0" indent="0" algn="l" rtl="0">
              <a:lnSpc>
                <a:spcPct val="100000"/>
              </a:lnSpc>
              <a:spcBef>
                <a:spcPts val="0"/>
              </a:spcBef>
              <a:spcAft>
                <a:spcPts val="0"/>
              </a:spcAft>
              <a:buSzPts val="1100"/>
              <a:buNone/>
            </a:pPr>
            <a:endParaRPr sz="1800" b="1"/>
          </a:p>
          <a:p>
            <a:pPr marL="0" lvl="0" indent="0" algn="l" rtl="0">
              <a:lnSpc>
                <a:spcPct val="100000"/>
              </a:lnSpc>
              <a:spcBef>
                <a:spcPts val="0"/>
              </a:spcBef>
              <a:spcAft>
                <a:spcPts val="0"/>
              </a:spcAft>
              <a:buSzPts val="1100"/>
              <a:buNone/>
            </a:pPr>
            <a:r>
              <a:rPr lang="en" sz="1800" b="1"/>
              <a:t>Entered text</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 sz="1200"/>
              <a:t>American Hand Sign Language Translation using Computer Vision is a technology that aims to recognize and translate hand signs into spoken or written language without relying on neural networks. This technology uses computer vision techniques to detect and track hand movements in real-time video streams, and then applies image processing algorithms to recognize the hand signs. This approach typically involves detecting the hand region, segmenting the hand from the background, and extracting relevant features, such as hand shape and orientation. These features are then matched with a pre-defined dictionary of hand signs to recognize the sign and translate it into spoken or written language.</a:t>
            </a:r>
            <a:endParaRPr sz="1800" b="1"/>
          </a:p>
          <a:p>
            <a:pPr marL="0" lvl="0" indent="0" algn="l" rtl="0">
              <a:lnSpc>
                <a:spcPct val="100000"/>
              </a:lnSpc>
              <a:spcBef>
                <a:spcPts val="0"/>
              </a:spcBef>
              <a:spcAft>
                <a:spcPts val="0"/>
              </a:spcAft>
              <a:buSzPts val="1100"/>
              <a:buNone/>
            </a:pPr>
            <a:endParaRPr sz="1800" b="1"/>
          </a:p>
          <a:p>
            <a:pPr marL="0" lvl="0" indent="0" algn="l" rtl="0">
              <a:lnSpc>
                <a:spcPct val="100000"/>
              </a:lnSpc>
              <a:spcBef>
                <a:spcPts val="0"/>
              </a:spcBef>
              <a:spcAft>
                <a:spcPts val="0"/>
              </a:spcAft>
              <a:buSzPts val="1100"/>
              <a:buNone/>
            </a:pPr>
            <a:r>
              <a:rPr lang="en" sz="1800" b="1"/>
              <a:t>Entered text</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 sz="1200"/>
              <a:t>Literature Review</a:t>
            </a:r>
            <a:endParaRPr sz="1200"/>
          </a:p>
          <a:p>
            <a:pPr marL="0" lvl="0" indent="0" algn="l" rtl="0">
              <a:lnSpc>
                <a:spcPct val="100000"/>
              </a:lnSpc>
              <a:spcBef>
                <a:spcPts val="0"/>
              </a:spcBef>
              <a:spcAft>
                <a:spcPts val="0"/>
              </a:spcAft>
              <a:buSzPts val="1100"/>
              <a:buNone/>
            </a:pPr>
            <a:r>
              <a:rPr lang="en" sz="1200"/>
              <a:t>Significance of ASL Hand Detection</a:t>
            </a:r>
            <a:endParaRPr sz="1200"/>
          </a:p>
          <a:p>
            <a:pPr marL="0" lvl="0" indent="0" algn="l" rtl="0">
              <a:lnSpc>
                <a:spcPct val="100000"/>
              </a:lnSpc>
              <a:spcBef>
                <a:spcPts val="0"/>
              </a:spcBef>
              <a:spcAft>
                <a:spcPts val="0"/>
              </a:spcAft>
              <a:buSzPts val="1100"/>
              <a:buNone/>
            </a:pPr>
            <a:r>
              <a:rPr lang="en" sz="1200"/>
              <a:t>Accurate ASL hand detection plays a significant role in facilitating communication for</a:t>
            </a:r>
            <a:endParaRPr sz="1200"/>
          </a:p>
          <a:p>
            <a:pPr marL="0" lvl="0" indent="0" algn="l" rtl="0">
              <a:lnSpc>
                <a:spcPct val="100000"/>
              </a:lnSpc>
              <a:spcBef>
                <a:spcPts val="0"/>
              </a:spcBef>
              <a:spcAft>
                <a:spcPts val="0"/>
              </a:spcAft>
              <a:buSzPts val="1100"/>
              <a:buNone/>
            </a:pPr>
            <a:r>
              <a:rPr lang="en" sz="1200"/>
              <a:t>individuals with hearing impairments. The literature highlights the challenges faced by the</a:t>
            </a:r>
            <a:endParaRPr sz="1200"/>
          </a:p>
          <a:p>
            <a:pPr marL="0" lvl="0" indent="0" algn="l" rtl="0">
              <a:lnSpc>
                <a:spcPct val="100000"/>
              </a:lnSpc>
              <a:spcBef>
                <a:spcPts val="0"/>
              </a:spcBef>
              <a:spcAft>
                <a:spcPts val="0"/>
              </a:spcAft>
              <a:buSzPts val="1100"/>
              <a:buNone/>
            </a:pPr>
            <a:r>
              <a:rPr lang="en" sz="1200"/>
              <a:t>hearing-impaired community in expressing themselves and understanding others who do</a:t>
            </a:r>
            <a:endParaRPr sz="1200"/>
          </a:p>
          <a:p>
            <a:pPr marL="0" lvl="0" indent="0" algn="l" rtl="0">
              <a:lnSpc>
                <a:spcPct val="100000"/>
              </a:lnSpc>
              <a:spcBef>
                <a:spcPts val="0"/>
              </a:spcBef>
              <a:spcAft>
                <a:spcPts val="0"/>
              </a:spcAft>
              <a:buSzPts val="1100"/>
              <a:buNone/>
            </a:pPr>
            <a:r>
              <a:rPr lang="en" sz="1200"/>
              <a:t>not know sign language. </a:t>
            </a:r>
            <a:endParaRPr sz="1200"/>
          </a:p>
          <a:p>
            <a:pPr marL="0" lvl="0" indent="0" algn="l" rtl="0">
              <a:lnSpc>
                <a:spcPct val="100000"/>
              </a:lnSpc>
              <a:spcBef>
                <a:spcPts val="0"/>
              </a:spcBef>
              <a:spcAft>
                <a:spcPts val="0"/>
              </a:spcAft>
              <a:buSzPts val="1100"/>
              <a:buNone/>
            </a:pPr>
            <a:r>
              <a:rPr lang="en" sz="1200"/>
              <a:t>The literature review explores previous research and approaches in the field of ASL hand</a:t>
            </a:r>
            <a:endParaRPr sz="1200"/>
          </a:p>
          <a:p>
            <a:pPr marL="0" lvl="0" indent="0" algn="l" rtl="0">
              <a:lnSpc>
                <a:spcPct val="100000"/>
              </a:lnSpc>
              <a:spcBef>
                <a:spcPts val="0"/>
              </a:spcBef>
              <a:spcAft>
                <a:spcPts val="0"/>
              </a:spcAft>
              <a:buSzPts val="1100"/>
              <a:buNone/>
            </a:pPr>
            <a:r>
              <a:rPr lang="en" sz="1200"/>
              <a:t>detection. It examines academic papers, articles, and existing models that have been</a:t>
            </a:r>
            <a:endParaRPr sz="1200"/>
          </a:p>
          <a:p>
            <a:pPr marL="0" lvl="0" indent="0" algn="l" rtl="0">
              <a:lnSpc>
                <a:spcPct val="100000"/>
              </a:lnSpc>
              <a:spcBef>
                <a:spcPts val="0"/>
              </a:spcBef>
              <a:spcAft>
                <a:spcPts val="0"/>
              </a:spcAft>
              <a:buSzPts val="1100"/>
              <a:buNone/>
            </a:pPr>
            <a:r>
              <a:rPr lang="en" sz="1200"/>
              <a:t>developed for hand gesture recognition in sign language. Different techniques and</a:t>
            </a:r>
            <a:endParaRPr sz="1200"/>
          </a:p>
          <a:p>
            <a:pPr marL="0" lvl="0" indent="0" algn="l" rtl="0">
              <a:lnSpc>
                <a:spcPct val="100000"/>
              </a:lnSpc>
              <a:spcBef>
                <a:spcPts val="0"/>
              </a:spcBef>
              <a:spcAft>
                <a:spcPts val="0"/>
              </a:spcAft>
              <a:buSzPts val="1100"/>
              <a:buNone/>
            </a:pPr>
            <a:r>
              <a:rPr lang="en" sz="1200"/>
              <a:t>methodologies used in ASL hand detection are discussed, ranging from traditional rulebased methods to more advanced approaches leveraging deep learning.</a:t>
            </a:r>
            <a:endParaRPr sz="1200"/>
          </a:p>
          <a:p>
            <a:pPr marL="0" lvl="0" indent="0" algn="l" rtl="0">
              <a:lnSpc>
                <a:spcPct val="100000"/>
              </a:lnSpc>
              <a:spcBef>
                <a:spcPts val="0"/>
              </a:spcBef>
              <a:spcAft>
                <a:spcPts val="0"/>
              </a:spcAft>
              <a:buSzPts val="1100"/>
              <a:buNone/>
            </a:pPr>
            <a:r>
              <a:rPr lang="en" sz="1200"/>
              <a:t>Various research studies have explored template matching techniques, where hand</a:t>
            </a:r>
            <a:endParaRPr sz="1200"/>
          </a:p>
          <a:p>
            <a:pPr marL="0" lvl="0" indent="0" algn="l" rtl="0">
              <a:lnSpc>
                <a:spcPct val="100000"/>
              </a:lnSpc>
              <a:spcBef>
                <a:spcPts val="0"/>
              </a:spcBef>
              <a:spcAft>
                <a:spcPts val="0"/>
              </a:spcAft>
              <a:buSzPts val="1100"/>
              <a:buNone/>
            </a:pPr>
            <a:r>
              <a:rPr lang="en" sz="1200"/>
              <a:t>gestures are matched against predefined templates. Rule-based methods utilize specific</a:t>
            </a:r>
            <a:endParaRPr sz="1200"/>
          </a:p>
          <a:p>
            <a:pPr marL="0" lvl="0" indent="0" algn="l" rtl="0">
              <a:lnSpc>
                <a:spcPct val="100000"/>
              </a:lnSpc>
              <a:spcBef>
                <a:spcPts val="0"/>
              </a:spcBef>
              <a:spcAft>
                <a:spcPts val="0"/>
              </a:spcAft>
              <a:buSzPts val="1100"/>
              <a:buNone/>
            </a:pPr>
            <a:r>
              <a:rPr lang="en" sz="1200"/>
              <a:t>rules and heuristics to recognize hand shapes and movements. More recent approaches</a:t>
            </a:r>
            <a:endParaRPr sz="1200"/>
          </a:p>
          <a:p>
            <a:pPr marL="0" lvl="0" indent="0" algn="l" rtl="0">
              <a:lnSpc>
                <a:spcPct val="100000"/>
              </a:lnSpc>
              <a:spcBef>
                <a:spcPts val="0"/>
              </a:spcBef>
              <a:spcAft>
                <a:spcPts val="0"/>
              </a:spcAft>
              <a:buSzPts val="1100"/>
              <a:buNone/>
            </a:pPr>
            <a:r>
              <a:rPr lang="en" sz="1200"/>
              <a:t>have focused on deep learning-based methods, particularly convolutional neural networks</a:t>
            </a:r>
            <a:endParaRPr sz="1200"/>
          </a:p>
          <a:p>
            <a:pPr marL="0" lvl="0" indent="0" algn="l" rtl="0">
              <a:lnSpc>
                <a:spcPct val="100000"/>
              </a:lnSpc>
              <a:spcBef>
                <a:spcPts val="0"/>
              </a:spcBef>
              <a:spcAft>
                <a:spcPts val="0"/>
              </a:spcAft>
              <a:buSzPts val="1100"/>
              <a:buNone/>
            </a:pPr>
            <a:r>
              <a:rPr lang="en" sz="1200"/>
              <a:t>(CNNs) and recurrent neural networks (RNNs). Hybrid models combining different</a:t>
            </a:r>
            <a:endParaRPr sz="1200"/>
          </a:p>
          <a:p>
            <a:pPr marL="0" lvl="0" indent="0" algn="l" rtl="0">
              <a:lnSpc>
                <a:spcPct val="100000"/>
              </a:lnSpc>
              <a:spcBef>
                <a:spcPts val="0"/>
              </a:spcBef>
              <a:spcAft>
                <a:spcPts val="0"/>
              </a:spcAft>
              <a:buSzPts val="1100"/>
              <a:buNone/>
            </a:pPr>
            <a:r>
              <a:rPr lang="en" sz="1200"/>
              <a:t>techniques have also been proposed to improve accuracy and robustness.</a:t>
            </a:r>
            <a:endParaRPr sz="1200"/>
          </a:p>
          <a:p>
            <a:pPr marL="0" lvl="0" indent="0" algn="l" rtl="0">
              <a:lnSpc>
                <a:spcPct val="100000"/>
              </a:lnSpc>
              <a:spcBef>
                <a:spcPts val="0"/>
              </a:spcBef>
              <a:spcAft>
                <a:spcPts val="0"/>
              </a:spcAft>
              <a:buSzPts val="1100"/>
              <a:buNone/>
            </a:pPr>
            <a:r>
              <a:rPr lang="en" sz="1200"/>
              <a:t>The literature review provides insights into the strengths and limitations of these</a:t>
            </a:r>
            <a:endParaRPr sz="1200"/>
          </a:p>
          <a:p>
            <a:pPr marL="0" lvl="0" indent="0" algn="l" rtl="0">
              <a:lnSpc>
                <a:spcPct val="100000"/>
              </a:lnSpc>
              <a:spcBef>
                <a:spcPts val="0"/>
              </a:spcBef>
              <a:spcAft>
                <a:spcPts val="0"/>
              </a:spcAft>
              <a:buSzPts val="1100"/>
              <a:buNone/>
            </a:pPr>
            <a:r>
              <a:rPr lang="en" sz="1200"/>
              <a:t>approaches, shedding light on their performance, computational requirements, and</a:t>
            </a:r>
            <a:endParaRPr sz="1200"/>
          </a:p>
          <a:p>
            <a:pPr marL="0" lvl="0" indent="0" algn="l" rtl="0">
              <a:lnSpc>
                <a:spcPct val="100000"/>
              </a:lnSpc>
              <a:spcBef>
                <a:spcPts val="0"/>
              </a:spcBef>
              <a:spcAft>
                <a:spcPts val="0"/>
              </a:spcAft>
              <a:buSzPts val="1100"/>
              <a:buNone/>
            </a:pPr>
            <a:r>
              <a:rPr lang="en" sz="1200"/>
              <a:t>scalability. It also identifies gaps and challenges in the existing literature, highlighting the</a:t>
            </a:r>
            <a:endParaRPr sz="1200"/>
          </a:p>
          <a:p>
            <a:pPr marL="0" lvl="0" indent="0" algn="l" rtl="0">
              <a:lnSpc>
                <a:spcPct val="100000"/>
              </a:lnSpc>
              <a:spcBef>
                <a:spcPts val="0"/>
              </a:spcBef>
              <a:spcAft>
                <a:spcPts val="0"/>
              </a:spcAft>
              <a:buSzPts val="1100"/>
              <a:buNone/>
            </a:pPr>
            <a:r>
              <a:rPr lang="en" sz="1200"/>
              <a:t>need for further research and innovation in the field of ASL hand detection.</a:t>
            </a:r>
            <a:endParaRPr sz="1200"/>
          </a:p>
          <a:p>
            <a:pPr marL="0" lvl="0" indent="0" algn="l" rtl="0">
              <a:lnSpc>
                <a:spcPct val="100000"/>
              </a:lnSpc>
              <a:spcBef>
                <a:spcPts val="0"/>
              </a:spcBef>
              <a:spcAft>
                <a:spcPts val="0"/>
              </a:spcAft>
              <a:buSzPts val="1100"/>
              <a:buNone/>
            </a:pPr>
            <a:r>
              <a:rPr lang="en" sz="1200"/>
              <a:t>Related Technologies and Tools</a:t>
            </a:r>
            <a:endParaRPr sz="1200"/>
          </a:p>
          <a:p>
            <a:pPr marL="0" lvl="0" indent="0" algn="l" rtl="0">
              <a:lnSpc>
                <a:spcPct val="100000"/>
              </a:lnSpc>
              <a:spcBef>
                <a:spcPts val="0"/>
              </a:spcBef>
              <a:spcAft>
                <a:spcPts val="0"/>
              </a:spcAft>
              <a:buSzPts val="1100"/>
              <a:buNone/>
            </a:pPr>
            <a:r>
              <a:rPr lang="en" sz="1200"/>
              <a:t>This subsection explores related technologies and tools that support ASL hand detection.</a:t>
            </a:r>
            <a:endParaRPr sz="1200"/>
          </a:p>
          <a:p>
            <a:pPr marL="0" lvl="0" indent="0" algn="l" rtl="0">
              <a:lnSpc>
                <a:spcPct val="100000"/>
              </a:lnSpc>
              <a:spcBef>
                <a:spcPts val="0"/>
              </a:spcBef>
              <a:spcAft>
                <a:spcPts val="0"/>
              </a:spcAft>
              <a:buSzPts val="1100"/>
              <a:buNone/>
            </a:pPr>
            <a:r>
              <a:rPr lang="en" sz="1200"/>
              <a:t>Computer vision techniques form a crucial part of ASL hand detection systems, involving</a:t>
            </a:r>
            <a:endParaRPr sz="1200"/>
          </a:p>
          <a:p>
            <a:pPr marL="0" lvl="0" indent="0" algn="l" rtl="0">
              <a:lnSpc>
                <a:spcPct val="100000"/>
              </a:lnSpc>
              <a:spcBef>
                <a:spcPts val="0"/>
              </a:spcBef>
              <a:spcAft>
                <a:spcPts val="0"/>
              </a:spcAft>
              <a:buSzPts val="1100"/>
              <a:buNone/>
            </a:pPr>
            <a:r>
              <a:rPr lang="en" sz="1200"/>
              <a:t>image preprocessing, feature extraction, and object detection algorithms. The literature</a:t>
            </a:r>
            <a:endParaRPr sz="1200"/>
          </a:p>
          <a:p>
            <a:pPr marL="0" lvl="0" indent="0" algn="l" rtl="0">
              <a:lnSpc>
                <a:spcPct val="100000"/>
              </a:lnSpc>
              <a:spcBef>
                <a:spcPts val="0"/>
              </a:spcBef>
              <a:spcAft>
                <a:spcPts val="0"/>
              </a:spcAft>
              <a:buSzPts val="1100"/>
              <a:buNone/>
            </a:pPr>
            <a:r>
              <a:rPr lang="en" sz="1200"/>
              <a:t>review examines different computer vision techniques employed in ASL hand detection</a:t>
            </a:r>
            <a:endParaRPr sz="1200"/>
          </a:p>
          <a:p>
            <a:pPr marL="0" lvl="0" indent="0" algn="l" rtl="0">
              <a:lnSpc>
                <a:spcPct val="100000"/>
              </a:lnSpc>
              <a:spcBef>
                <a:spcPts val="0"/>
              </a:spcBef>
              <a:spcAft>
                <a:spcPts val="0"/>
              </a:spcAft>
              <a:buSzPts val="1100"/>
              <a:buNone/>
            </a:pPr>
            <a:r>
              <a:rPr lang="en" sz="1200"/>
              <a:t>research, such as edge detection, contour analysis, and motion tracking.</a:t>
            </a:r>
            <a:endParaRPr sz="1200"/>
          </a:p>
          <a:p>
            <a:pPr marL="0" lvl="0" indent="0" algn="l" rtl="0">
              <a:lnSpc>
                <a:spcPct val="100000"/>
              </a:lnSpc>
              <a:spcBef>
                <a:spcPts val="0"/>
              </a:spcBef>
              <a:spcAft>
                <a:spcPts val="0"/>
              </a:spcAft>
              <a:buSzPts val="1100"/>
              <a:buNone/>
            </a:pPr>
            <a:r>
              <a:rPr lang="en" sz="1200"/>
              <a:t>Deep learning frameworks and architectures commonly utilized in ASL hand detection are</a:t>
            </a:r>
            <a:endParaRPr sz="1200"/>
          </a:p>
          <a:p>
            <a:pPr marL="0" lvl="0" indent="0" algn="l" rtl="0">
              <a:lnSpc>
                <a:spcPct val="100000"/>
              </a:lnSpc>
              <a:spcBef>
                <a:spcPts val="0"/>
              </a:spcBef>
              <a:spcAft>
                <a:spcPts val="0"/>
              </a:spcAft>
              <a:buSzPts val="1100"/>
              <a:buNone/>
            </a:pPr>
            <a:r>
              <a:rPr lang="en" sz="1200"/>
              <a:t>discussed, including CNNs, RNNs, and their variants (e.g., LSTM, GRU). The literature</a:t>
            </a:r>
            <a:endParaRPr sz="1200"/>
          </a:p>
          <a:p>
            <a:pPr marL="0" lvl="0" indent="0" algn="l" rtl="0">
              <a:lnSpc>
                <a:spcPct val="100000"/>
              </a:lnSpc>
              <a:spcBef>
                <a:spcPts val="0"/>
              </a:spcBef>
              <a:spcAft>
                <a:spcPts val="0"/>
              </a:spcAft>
              <a:buSzPts val="1100"/>
              <a:buNone/>
            </a:pPr>
            <a:r>
              <a:rPr lang="en" sz="1200"/>
              <a:t>highlights the advantages of deep learning in capturing complex spatial and temporal</a:t>
            </a:r>
            <a:endParaRPr sz="1200"/>
          </a:p>
          <a:p>
            <a:pPr marL="0" lvl="0" indent="0" algn="l" rtl="0">
              <a:lnSpc>
                <a:spcPct val="100000"/>
              </a:lnSpc>
              <a:spcBef>
                <a:spcPts val="0"/>
              </a:spcBef>
              <a:spcAft>
                <a:spcPts val="0"/>
              </a:spcAft>
              <a:buSzPts val="1100"/>
              <a:buNone/>
            </a:pPr>
            <a:r>
              <a:rPr lang="en" sz="1200"/>
              <a:t>features of hand gestures. It also mentions specific tools, libraries, and repositories that</a:t>
            </a:r>
            <a:endParaRPr sz="1200"/>
          </a:p>
          <a:p>
            <a:pPr marL="0" lvl="0" indent="0" algn="l" rtl="0">
              <a:lnSpc>
                <a:spcPct val="100000"/>
              </a:lnSpc>
              <a:spcBef>
                <a:spcPts val="0"/>
              </a:spcBef>
              <a:spcAft>
                <a:spcPts val="0"/>
              </a:spcAft>
              <a:buSzPts val="1100"/>
              <a:buNone/>
            </a:pPr>
            <a:r>
              <a:rPr lang="en" sz="1200"/>
              <a:t>have been used in ASL hand detection projects, such as OpenCV, TensorFlow, PyTorch, and</a:t>
            </a:r>
            <a:endParaRPr sz="1200"/>
          </a:p>
          <a:p>
            <a:pPr marL="0" lvl="0" indent="0" algn="l" rtl="0">
              <a:lnSpc>
                <a:spcPct val="100000"/>
              </a:lnSpc>
              <a:spcBef>
                <a:spcPts val="0"/>
              </a:spcBef>
              <a:spcAft>
                <a:spcPts val="0"/>
              </a:spcAft>
              <a:buSzPts val="1100"/>
              <a:buNone/>
            </a:pPr>
            <a:r>
              <a:rPr lang="en" sz="1200"/>
              <a:t>Ultralytics.</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15efde4a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15efde4a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515efde4a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515efde4a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515efde4a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515efde4a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16129980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16129980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16129980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51612998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632175" y="920625"/>
            <a:ext cx="7679700" cy="72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56" name="Google Shape;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21"/>
          <p:cNvSpPr txBox="1">
            <a:spLocks noGrp="1"/>
          </p:cNvSpPr>
          <p:nvPr>
            <p:ph type="body" idx="1"/>
          </p:nvPr>
        </p:nvSpPr>
        <p:spPr>
          <a:xfrm>
            <a:off x="632175" y="1717350"/>
            <a:ext cx="5520900" cy="2652300"/>
          </a:xfrm>
          <a:prstGeom prst="rect">
            <a:avLst/>
          </a:prstGeom>
          <a:noFill/>
          <a:ln>
            <a:noFill/>
          </a:ln>
        </p:spPr>
        <p:txBody>
          <a:bodyPr spcFirstLastPara="1" wrap="square" lIns="91425" tIns="91425" rIns="91425" bIns="91425" anchor="t" anchorCtr="0">
            <a:spAutoFit/>
          </a:bodyPr>
          <a:lstStyle>
            <a:lvl1pPr marL="457200" lvl="0" indent="-311150" algn="l">
              <a:lnSpc>
                <a:spcPct val="115000"/>
              </a:lnSpc>
              <a:spcBef>
                <a:spcPts val="0"/>
              </a:spcBef>
              <a:spcAft>
                <a:spcPts val="0"/>
              </a:spcAft>
              <a:buSzPts val="1300"/>
              <a:buChar char="●"/>
              <a:defRPr sz="13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pic>
        <p:nvPicPr>
          <p:cNvPr id="58" name="Google Shape;58;p21"/>
          <p:cNvPicPr preferRelativeResize="0"/>
          <p:nvPr/>
        </p:nvPicPr>
        <p:blipFill rotWithShape="1">
          <a:blip r:embed="rId2">
            <a:alphaModFix/>
          </a:blip>
          <a:srcRect/>
          <a:stretch/>
        </p:blipFill>
        <p:spPr>
          <a:xfrm rot="5400000">
            <a:off x="727196" y="475900"/>
            <a:ext cx="374904" cy="374904"/>
          </a:xfrm>
          <a:prstGeom prst="rect">
            <a:avLst/>
          </a:prstGeom>
          <a:noFill/>
          <a:ln>
            <a:noFill/>
          </a:ln>
        </p:spPr>
      </p:pic>
      <p:pic>
        <p:nvPicPr>
          <p:cNvPr id="59" name="Google Shape;59;p21"/>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22"/>
          <p:cNvPicPr preferRelativeResize="0"/>
          <p:nvPr/>
        </p:nvPicPr>
        <p:blipFill rotWithShape="1">
          <a:blip r:embed="rId2">
            <a:alphaModFix/>
          </a:blip>
          <a:srcRect/>
          <a:stretch/>
        </p:blipFill>
        <p:spPr>
          <a:xfrm>
            <a:off x="5899075" y="1913100"/>
            <a:ext cx="3244926" cy="3230399"/>
          </a:xfrm>
          <a:prstGeom prst="rect">
            <a:avLst/>
          </a:prstGeom>
          <a:noFill/>
          <a:ln>
            <a:noFill/>
          </a:ln>
        </p:spPr>
      </p:pic>
      <p:sp>
        <p:nvSpPr>
          <p:cNvPr id="63" name="Google Shape;63;p22"/>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22"/>
          <p:cNvSpPr txBox="1">
            <a:spLocks noGrp="1"/>
          </p:cNvSpPr>
          <p:nvPr>
            <p:ph type="title"/>
          </p:nvPr>
        </p:nvSpPr>
        <p:spPr>
          <a:xfrm>
            <a:off x="632175" y="920625"/>
            <a:ext cx="5046000" cy="72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pic>
        <p:nvPicPr>
          <p:cNvPr id="65" name="Google Shape;65;p22"/>
          <p:cNvPicPr preferRelativeResize="0"/>
          <p:nvPr/>
        </p:nvPicPr>
        <p:blipFill rotWithShape="1">
          <a:blip r:embed="rId3">
            <a:alphaModFix/>
          </a:blip>
          <a:srcRect/>
          <a:stretch/>
        </p:blipFill>
        <p:spPr>
          <a:xfrm rot="5400000">
            <a:off x="727196" y="475900"/>
            <a:ext cx="374904" cy="374904"/>
          </a:xfrm>
          <a:prstGeom prst="rect">
            <a:avLst/>
          </a:prstGeom>
          <a:noFill/>
          <a:ln>
            <a:noFill/>
          </a:ln>
        </p:spPr>
      </p:pic>
      <p:sp>
        <p:nvSpPr>
          <p:cNvPr id="66" name="Google Shape;66;p22"/>
          <p:cNvSpPr txBox="1">
            <a:spLocks noGrp="1"/>
          </p:cNvSpPr>
          <p:nvPr>
            <p:ph type="subTitle" idx="1"/>
          </p:nvPr>
        </p:nvSpPr>
        <p:spPr>
          <a:xfrm>
            <a:off x="642700" y="1723725"/>
            <a:ext cx="3763800" cy="28275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67"/>
        <p:cNvGrpSpPr/>
        <p:nvPr/>
      </p:nvGrpSpPr>
      <p:grpSpPr>
        <a:xfrm>
          <a:off x="0" y="0"/>
          <a:ext cx="0" cy="0"/>
          <a:chOff x="0" y="0"/>
          <a:chExt cx="0" cy="0"/>
        </a:xfrm>
      </p:grpSpPr>
      <p:sp>
        <p:nvSpPr>
          <p:cNvPr id="68" name="Google Shape;68;p23"/>
          <p:cNvSpPr txBox="1">
            <a:spLocks noGrp="1"/>
          </p:cNvSpPr>
          <p:nvPr>
            <p:ph type="subTitle" idx="1"/>
          </p:nvPr>
        </p:nvSpPr>
        <p:spPr>
          <a:xfrm>
            <a:off x="6354875" y="1183150"/>
            <a:ext cx="2318400" cy="9951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
        <p:nvSpPr>
          <p:cNvPr id="69" name="Google Shape;69;p23"/>
          <p:cNvSpPr txBox="1">
            <a:spLocks noGrp="1"/>
          </p:cNvSpPr>
          <p:nvPr>
            <p:ph type="subTitle" idx="2"/>
          </p:nvPr>
        </p:nvSpPr>
        <p:spPr>
          <a:xfrm>
            <a:off x="6354875" y="2399350"/>
            <a:ext cx="2318400" cy="10479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
        <p:nvSpPr>
          <p:cNvPr id="70" name="Google Shape;70;p23"/>
          <p:cNvSpPr txBox="1">
            <a:spLocks noGrp="1"/>
          </p:cNvSpPr>
          <p:nvPr>
            <p:ph type="subTitle" idx="3"/>
          </p:nvPr>
        </p:nvSpPr>
        <p:spPr>
          <a:xfrm>
            <a:off x="456925" y="1278100"/>
            <a:ext cx="231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71" name="Google Shape;71;p23"/>
          <p:cNvSpPr txBox="1">
            <a:spLocks noGrp="1"/>
          </p:cNvSpPr>
          <p:nvPr>
            <p:ph type="subTitle" idx="4"/>
          </p:nvPr>
        </p:nvSpPr>
        <p:spPr>
          <a:xfrm>
            <a:off x="470725" y="3321975"/>
            <a:ext cx="231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72" name="Google Shape;72;p23"/>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a:endParaRPr/>
          </a:p>
        </p:txBody>
      </p:sp>
      <p:grpSp>
        <p:nvGrpSpPr>
          <p:cNvPr id="73" name="Google Shape;73;p23"/>
          <p:cNvGrpSpPr/>
          <p:nvPr/>
        </p:nvGrpSpPr>
        <p:grpSpPr>
          <a:xfrm>
            <a:off x="3095387" y="1241947"/>
            <a:ext cx="2953225" cy="2951755"/>
            <a:chOff x="3102288" y="1429998"/>
            <a:chExt cx="2953225" cy="2951755"/>
          </a:xfrm>
        </p:grpSpPr>
        <p:sp>
          <p:nvSpPr>
            <p:cNvPr id="74" name="Google Shape;74;p23"/>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Lato Light"/>
                <a:ea typeface="Lato Light"/>
                <a:cs typeface="Lato Light"/>
                <a:sym typeface="Lato Light"/>
              </a:endParaRPr>
            </a:p>
          </p:txBody>
        </p:sp>
        <p:sp>
          <p:nvSpPr>
            <p:cNvPr id="75" name="Google Shape;75;p23"/>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Lato Light"/>
                <a:ea typeface="Lato Light"/>
                <a:cs typeface="Lato Light"/>
                <a:sym typeface="Lato Light"/>
              </a:endParaRPr>
            </a:p>
          </p:txBody>
        </p:sp>
        <p:sp>
          <p:nvSpPr>
            <p:cNvPr id="76" name="Google Shape;76;p23"/>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Lato Light"/>
                <a:ea typeface="Lato Light"/>
                <a:cs typeface="Lato Light"/>
                <a:sym typeface="Lato Light"/>
              </a:endParaRPr>
            </a:p>
          </p:txBody>
        </p:sp>
        <p:sp>
          <p:nvSpPr>
            <p:cNvPr id="77" name="Google Shape;77;p23"/>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Lato Light"/>
                <a:ea typeface="Lato Light"/>
                <a:cs typeface="Lato Light"/>
                <a:sym typeface="Lato Light"/>
              </a:endParaRPr>
            </a:p>
          </p:txBody>
        </p:sp>
        <p:sp>
          <p:nvSpPr>
            <p:cNvPr id="78" name="Google Shape;78;p23"/>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Lato Light"/>
                <a:ea typeface="Lato Light"/>
                <a:cs typeface="Lato Light"/>
                <a:sym typeface="Lato Light"/>
              </a:endParaRPr>
            </a:p>
          </p:txBody>
        </p:sp>
        <p:sp>
          <p:nvSpPr>
            <p:cNvPr id="79" name="Google Shape;79;p23"/>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League Spartan"/>
                  <a:ea typeface="League Spartan"/>
                  <a:cs typeface="League Spartan"/>
                  <a:sym typeface="League Spartan"/>
                </a:rPr>
                <a:t>01</a:t>
              </a:r>
              <a:endParaRPr sz="1600" b="1" i="0" u="none" strike="noStrike" cap="none">
                <a:solidFill>
                  <a:srgbClr val="000000"/>
                </a:solidFill>
                <a:latin typeface="League Spartan"/>
                <a:ea typeface="League Spartan"/>
                <a:cs typeface="League Spartan"/>
                <a:sym typeface="League Spartan"/>
              </a:endParaRPr>
            </a:p>
          </p:txBody>
        </p:sp>
        <p:sp>
          <p:nvSpPr>
            <p:cNvPr id="80" name="Google Shape;80;p23"/>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League Spartan"/>
                  <a:ea typeface="League Spartan"/>
                  <a:cs typeface="League Spartan"/>
                  <a:sym typeface="League Spartan"/>
                </a:rPr>
                <a:t>02</a:t>
              </a:r>
              <a:endParaRPr sz="1600" b="1" i="0" u="none" strike="noStrike" cap="none">
                <a:solidFill>
                  <a:srgbClr val="000000"/>
                </a:solidFill>
                <a:latin typeface="League Spartan"/>
                <a:ea typeface="League Spartan"/>
                <a:cs typeface="League Spartan"/>
                <a:sym typeface="League Spartan"/>
              </a:endParaRPr>
            </a:p>
          </p:txBody>
        </p:sp>
        <p:sp>
          <p:nvSpPr>
            <p:cNvPr id="81" name="Google Shape;81;p23"/>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League Spartan"/>
                  <a:ea typeface="League Spartan"/>
                  <a:cs typeface="League Spartan"/>
                  <a:sym typeface="League Spartan"/>
                </a:rPr>
                <a:t>03</a:t>
              </a:r>
              <a:endParaRPr sz="1600" b="1" i="0" u="none" strike="noStrike" cap="none">
                <a:solidFill>
                  <a:srgbClr val="000000"/>
                </a:solidFill>
                <a:latin typeface="League Spartan"/>
                <a:ea typeface="League Spartan"/>
                <a:cs typeface="League Spartan"/>
                <a:sym typeface="League Spartan"/>
              </a:endParaRPr>
            </a:p>
          </p:txBody>
        </p:sp>
        <p:sp>
          <p:nvSpPr>
            <p:cNvPr id="82" name="Google Shape;82;p23"/>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League Spartan"/>
                  <a:ea typeface="League Spartan"/>
                  <a:cs typeface="League Spartan"/>
                  <a:sym typeface="League Spartan"/>
                </a:rPr>
                <a:t>04</a:t>
              </a:r>
              <a:endParaRPr sz="1600" b="1" i="0" u="none" strike="noStrike" cap="none">
                <a:solidFill>
                  <a:srgbClr val="000000"/>
                </a:solidFill>
                <a:latin typeface="League Spartan"/>
                <a:ea typeface="League Spartan"/>
                <a:cs typeface="League Spartan"/>
                <a:sym typeface="League Spartan"/>
              </a:endParaRPr>
            </a:p>
          </p:txBody>
        </p:sp>
        <p:sp>
          <p:nvSpPr>
            <p:cNvPr id="83" name="Google Shape;83;p23"/>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League Spartan"/>
                  <a:ea typeface="League Spartan"/>
                  <a:cs typeface="League Spartan"/>
                  <a:sym typeface="League Spartan"/>
                </a:rPr>
                <a:t>05</a:t>
              </a:r>
              <a:endParaRPr sz="1600" b="1" i="0" u="none" strike="noStrike" cap="none">
                <a:solidFill>
                  <a:srgbClr val="000000"/>
                </a:solidFill>
                <a:latin typeface="League Spartan"/>
                <a:ea typeface="League Spartan"/>
                <a:cs typeface="League Spartan"/>
                <a:sym typeface="League Spartan"/>
              </a:endParaRPr>
            </a:p>
          </p:txBody>
        </p:sp>
      </p:grpSp>
      <p:sp>
        <p:nvSpPr>
          <p:cNvPr id="84" name="Google Shape;84;p23"/>
          <p:cNvSpPr txBox="1">
            <a:spLocks noGrp="1"/>
          </p:cNvSpPr>
          <p:nvPr>
            <p:ph type="subTitle" idx="5"/>
          </p:nvPr>
        </p:nvSpPr>
        <p:spPr>
          <a:xfrm>
            <a:off x="6354875" y="3668350"/>
            <a:ext cx="2318400" cy="12162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85"/>
        <p:cNvGrpSpPr/>
        <p:nvPr/>
      </p:nvGrpSpPr>
      <p:grpSpPr>
        <a:xfrm>
          <a:off x="0" y="0"/>
          <a:ext cx="0" cy="0"/>
          <a:chOff x="0" y="0"/>
          <a:chExt cx="0" cy="0"/>
        </a:xfrm>
      </p:grpSpPr>
      <p:sp>
        <p:nvSpPr>
          <p:cNvPr id="86" name="Google Shape;86;p24"/>
          <p:cNvSpPr txBox="1">
            <a:spLocks noGrp="1"/>
          </p:cNvSpPr>
          <p:nvPr>
            <p:ph type="subTitle" idx="1"/>
          </p:nvPr>
        </p:nvSpPr>
        <p:spPr>
          <a:xfrm>
            <a:off x="6595075" y="2305850"/>
            <a:ext cx="2096100" cy="13605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87" name="Google Shape;87;p24"/>
          <p:cNvSpPr txBox="1">
            <a:spLocks noGrp="1"/>
          </p:cNvSpPr>
          <p:nvPr>
            <p:ph type="title"/>
          </p:nvPr>
        </p:nvSpPr>
        <p:spPr>
          <a:xfrm>
            <a:off x="1730850" y="401725"/>
            <a:ext cx="5682300" cy="42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a:endParaRPr/>
          </a:p>
        </p:txBody>
      </p:sp>
      <p:sp>
        <p:nvSpPr>
          <p:cNvPr id="88" name="Google Shape;88;p24"/>
          <p:cNvSpPr txBox="1">
            <a:spLocks noGrp="1"/>
          </p:cNvSpPr>
          <p:nvPr>
            <p:ph type="subTitle" idx="2"/>
          </p:nvPr>
        </p:nvSpPr>
        <p:spPr>
          <a:xfrm>
            <a:off x="467425" y="1394975"/>
            <a:ext cx="2198400" cy="8226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89" name="Google Shape;89;p24"/>
          <p:cNvSpPr txBox="1">
            <a:spLocks noGrp="1"/>
          </p:cNvSpPr>
          <p:nvPr>
            <p:ph type="subTitle" idx="3"/>
          </p:nvPr>
        </p:nvSpPr>
        <p:spPr>
          <a:xfrm>
            <a:off x="456700" y="3405075"/>
            <a:ext cx="2361600" cy="8850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90" name="Google Shape;90;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Lato Light"/>
              <a:ea typeface="Lato Light"/>
              <a:cs typeface="Lato Light"/>
              <a:sym typeface="Lato Light"/>
            </a:endParaRPr>
          </a:p>
        </p:txBody>
      </p:sp>
      <p:sp>
        <p:nvSpPr>
          <p:cNvPr id="91" name="Google Shape;91;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Lato Light"/>
              <a:ea typeface="Lato Light"/>
              <a:cs typeface="Lato Light"/>
              <a:sym typeface="Lato Light"/>
            </a:endParaRPr>
          </a:p>
        </p:txBody>
      </p:sp>
      <p:sp>
        <p:nvSpPr>
          <p:cNvPr id="92" name="Google Shape;92;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Lato Light"/>
              <a:ea typeface="Lato Light"/>
              <a:cs typeface="Lato Light"/>
              <a:sym typeface="Lato Light"/>
            </a:endParaRPr>
          </a:p>
        </p:txBody>
      </p:sp>
      <p:sp>
        <p:nvSpPr>
          <p:cNvPr id="93" name="Google Shape;93;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01</a:t>
            </a:r>
            <a:endParaRPr sz="500" b="1" i="0" u="none" strike="noStrike" cap="none">
              <a:solidFill>
                <a:srgbClr val="000000"/>
              </a:solidFill>
              <a:latin typeface="League Spartan"/>
              <a:ea typeface="League Spartan"/>
              <a:cs typeface="League Spartan"/>
              <a:sym typeface="League Spartan"/>
            </a:endParaRPr>
          </a:p>
        </p:txBody>
      </p:sp>
      <p:sp>
        <p:nvSpPr>
          <p:cNvPr id="94" name="Google Shape;94;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02</a:t>
            </a:r>
            <a:endParaRPr sz="500" b="1" i="0" u="none" strike="noStrike" cap="none">
              <a:solidFill>
                <a:srgbClr val="000000"/>
              </a:solidFill>
              <a:latin typeface="League Spartan"/>
              <a:ea typeface="League Spartan"/>
              <a:cs typeface="League Spartan"/>
              <a:sym typeface="League Spartan"/>
            </a:endParaRPr>
          </a:p>
        </p:txBody>
      </p:sp>
      <p:sp>
        <p:nvSpPr>
          <p:cNvPr id="95" name="Google Shape;95;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03</a:t>
            </a:r>
            <a:endParaRPr sz="500" b="1" i="0" u="none" strike="noStrike" cap="none">
              <a:solidFill>
                <a:srgbClr val="000000"/>
              </a:solidFill>
              <a:latin typeface="League Spartan"/>
              <a:ea typeface="League Spartan"/>
              <a:cs typeface="League Spartan"/>
              <a:sym typeface="League Spart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title"/>
          </p:nvPr>
        </p:nvSpPr>
        <p:spPr>
          <a:xfrm>
            <a:off x="642700" y="650250"/>
            <a:ext cx="4270500" cy="726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99" name="Google Shape;99;p25"/>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Poppins"/>
                <a:ea typeface="Poppins"/>
                <a:cs typeface="Poppins"/>
                <a:sym typeface="Poppins"/>
              </a:rPr>
              <a:t>01</a:t>
            </a:r>
            <a:endParaRPr sz="2000" b="0" i="0" u="none" strike="noStrike" cap="none">
              <a:solidFill>
                <a:schemeClr val="accent4"/>
              </a:solidFill>
              <a:latin typeface="Arial"/>
              <a:ea typeface="Arial"/>
              <a:cs typeface="Arial"/>
              <a:sym typeface="Arial"/>
            </a:endParaRPr>
          </a:p>
        </p:txBody>
      </p:sp>
      <p:sp>
        <p:nvSpPr>
          <p:cNvPr id="100" name="Google Shape;100;p25"/>
          <p:cNvSpPr txBox="1">
            <a:spLocks noGrp="1"/>
          </p:cNvSpPr>
          <p:nvPr>
            <p:ph type="subTitle" idx="1"/>
          </p:nvPr>
        </p:nvSpPr>
        <p:spPr>
          <a:xfrm>
            <a:off x="1185925" y="16871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01" name="Google Shape;101;p25"/>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Poppins"/>
                <a:ea typeface="Poppins"/>
                <a:cs typeface="Poppins"/>
                <a:sym typeface="Poppins"/>
              </a:rPr>
              <a:t>02</a:t>
            </a:r>
            <a:endParaRPr sz="2000" b="0" i="0" u="none" strike="noStrike" cap="none">
              <a:solidFill>
                <a:schemeClr val="accent4"/>
              </a:solidFill>
              <a:latin typeface="Arial"/>
              <a:ea typeface="Arial"/>
              <a:cs typeface="Arial"/>
              <a:sym typeface="Arial"/>
            </a:endParaRPr>
          </a:p>
        </p:txBody>
      </p:sp>
      <p:sp>
        <p:nvSpPr>
          <p:cNvPr id="102" name="Google Shape;102;p25"/>
          <p:cNvSpPr txBox="1">
            <a:spLocks noGrp="1"/>
          </p:cNvSpPr>
          <p:nvPr>
            <p:ph type="subTitle" idx="2"/>
          </p:nvPr>
        </p:nvSpPr>
        <p:spPr>
          <a:xfrm>
            <a:off x="1185925" y="27263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03" name="Google Shape;103;p25"/>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Poppins"/>
                <a:ea typeface="Poppins"/>
                <a:cs typeface="Poppins"/>
                <a:sym typeface="Poppins"/>
              </a:rPr>
              <a:t>03</a:t>
            </a:r>
            <a:endParaRPr sz="2000" b="0" i="0" u="none" strike="noStrike" cap="none">
              <a:solidFill>
                <a:schemeClr val="accent4"/>
              </a:solidFill>
              <a:latin typeface="Arial"/>
              <a:ea typeface="Arial"/>
              <a:cs typeface="Arial"/>
              <a:sym typeface="Arial"/>
            </a:endParaRPr>
          </a:p>
        </p:txBody>
      </p:sp>
      <p:sp>
        <p:nvSpPr>
          <p:cNvPr id="104" name="Google Shape;104;p25"/>
          <p:cNvSpPr txBox="1">
            <a:spLocks noGrp="1"/>
          </p:cNvSpPr>
          <p:nvPr>
            <p:ph type="subTitle" idx="3"/>
          </p:nvPr>
        </p:nvSpPr>
        <p:spPr>
          <a:xfrm>
            <a:off x="1185925" y="37655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pic>
        <p:nvPicPr>
          <p:cNvPr id="105" name="Google Shape;105;p25"/>
          <p:cNvPicPr preferRelativeResize="0"/>
          <p:nvPr/>
        </p:nvPicPr>
        <p:blipFill rotWithShape="1">
          <a:blip r:embed="rId2">
            <a:alphaModFix/>
          </a:blip>
          <a:srcRect/>
          <a:stretch/>
        </p:blipFill>
        <p:spPr>
          <a:xfrm>
            <a:off x="5899075" y="1913100"/>
            <a:ext cx="3244926" cy="3230399"/>
          </a:xfrm>
          <a:prstGeom prst="rect">
            <a:avLst/>
          </a:prstGeom>
          <a:noFill/>
          <a:ln>
            <a:noFill/>
          </a:ln>
        </p:spPr>
      </p:pic>
      <p:sp>
        <p:nvSpPr>
          <p:cNvPr id="106" name="Google Shape;106;p25"/>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07"/>
        <p:cNvGrpSpPr/>
        <p:nvPr/>
      </p:nvGrpSpPr>
      <p:grpSpPr>
        <a:xfrm>
          <a:off x="0" y="0"/>
          <a:ext cx="0" cy="0"/>
          <a:chOff x="0" y="0"/>
          <a:chExt cx="0" cy="0"/>
        </a:xfrm>
      </p:grpSpPr>
      <p:sp>
        <p:nvSpPr>
          <p:cNvPr id="108" name="Google Shape;108;p26"/>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9" name="Google Shape;109;p26"/>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0" name="Google Shape;110;p26"/>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1" name="Google Shape;111;p26"/>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 name="Google Shape;112;p26"/>
          <p:cNvSpPr txBox="1">
            <a:spLocks noGrp="1"/>
          </p:cNvSpPr>
          <p:nvPr>
            <p:ph type="subTitle" idx="1"/>
          </p:nvPr>
        </p:nvSpPr>
        <p:spPr>
          <a:xfrm>
            <a:off x="467425" y="1394975"/>
            <a:ext cx="219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13" name="Google Shape;113;p26"/>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01</a:t>
            </a:r>
            <a:endParaRPr sz="500" b="1" i="0" u="none" strike="noStrike" cap="none">
              <a:solidFill>
                <a:srgbClr val="000000"/>
              </a:solidFill>
              <a:latin typeface="League Spartan"/>
              <a:ea typeface="League Spartan"/>
              <a:cs typeface="League Spartan"/>
              <a:sym typeface="League Spartan"/>
            </a:endParaRPr>
          </a:p>
        </p:txBody>
      </p:sp>
      <p:sp>
        <p:nvSpPr>
          <p:cNvPr id="114" name="Google Shape;114;p26"/>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02</a:t>
            </a:r>
            <a:endParaRPr sz="500" b="1" i="0" u="none" strike="noStrike" cap="none">
              <a:solidFill>
                <a:srgbClr val="000000"/>
              </a:solidFill>
              <a:latin typeface="League Spartan"/>
              <a:ea typeface="League Spartan"/>
              <a:cs typeface="League Spartan"/>
              <a:sym typeface="League Spartan"/>
            </a:endParaRPr>
          </a:p>
        </p:txBody>
      </p:sp>
      <p:sp>
        <p:nvSpPr>
          <p:cNvPr id="115" name="Google Shape;115;p26"/>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03</a:t>
            </a:r>
            <a:endParaRPr sz="500" b="1" i="0" u="none" strike="noStrike" cap="none">
              <a:solidFill>
                <a:srgbClr val="000000"/>
              </a:solidFill>
              <a:latin typeface="League Spartan"/>
              <a:ea typeface="League Spartan"/>
              <a:cs typeface="League Spartan"/>
              <a:sym typeface="League Spartan"/>
            </a:endParaRPr>
          </a:p>
        </p:txBody>
      </p:sp>
      <p:sp>
        <p:nvSpPr>
          <p:cNvPr id="116" name="Google Shape;116;p26"/>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1" i="0" u="none" strike="noStrike" cap="none">
                <a:solidFill>
                  <a:schemeClr val="lt1"/>
                </a:solidFill>
                <a:latin typeface="League Spartan"/>
                <a:ea typeface="League Spartan"/>
                <a:cs typeface="League Spartan"/>
                <a:sym typeface="League Spartan"/>
              </a:rPr>
              <a:t>04</a:t>
            </a:r>
            <a:endParaRPr sz="500" b="1" i="0" u="none" strike="noStrike" cap="none">
              <a:solidFill>
                <a:srgbClr val="000000"/>
              </a:solidFill>
              <a:latin typeface="League Spartan"/>
              <a:ea typeface="League Spartan"/>
              <a:cs typeface="League Spartan"/>
              <a:sym typeface="League Spartan"/>
            </a:endParaRPr>
          </a:p>
        </p:txBody>
      </p:sp>
      <p:sp>
        <p:nvSpPr>
          <p:cNvPr id="117" name="Google Shape;117;p26"/>
          <p:cNvSpPr txBox="1">
            <a:spLocks noGrp="1"/>
          </p:cNvSpPr>
          <p:nvPr>
            <p:ph type="subTitle" idx="2"/>
          </p:nvPr>
        </p:nvSpPr>
        <p:spPr>
          <a:xfrm>
            <a:off x="467425" y="3096425"/>
            <a:ext cx="219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18" name="Google Shape;118;p26"/>
          <p:cNvSpPr txBox="1">
            <a:spLocks noGrp="1"/>
          </p:cNvSpPr>
          <p:nvPr>
            <p:ph type="subTitle" idx="3"/>
          </p:nvPr>
        </p:nvSpPr>
        <p:spPr>
          <a:xfrm>
            <a:off x="6302925" y="1394975"/>
            <a:ext cx="2277300" cy="12123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19" name="Google Shape;119;p26"/>
          <p:cNvSpPr txBox="1">
            <a:spLocks noGrp="1"/>
          </p:cNvSpPr>
          <p:nvPr>
            <p:ph type="subTitle" idx="4"/>
          </p:nvPr>
        </p:nvSpPr>
        <p:spPr>
          <a:xfrm>
            <a:off x="6302925" y="3096425"/>
            <a:ext cx="2277300" cy="12123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20" name="Google Shape;120;p26"/>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21"/>
        <p:cNvGrpSpPr/>
        <p:nvPr/>
      </p:nvGrpSpPr>
      <p:grpSpPr>
        <a:xfrm>
          <a:off x="0" y="0"/>
          <a:ext cx="0" cy="0"/>
          <a:chOff x="0" y="0"/>
          <a:chExt cx="0" cy="0"/>
        </a:xfrm>
      </p:grpSpPr>
      <p:sp>
        <p:nvSpPr>
          <p:cNvPr id="122" name="Google Shape;12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7"/>
          <p:cNvSpPr txBox="1">
            <a:spLocks noGrp="1"/>
          </p:cNvSpPr>
          <p:nvPr>
            <p:ph type="title"/>
          </p:nvPr>
        </p:nvSpPr>
        <p:spPr>
          <a:xfrm>
            <a:off x="530400" y="2208300"/>
            <a:ext cx="8083200" cy="726900"/>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Poppins"/>
                <a:ea typeface="Poppins"/>
                <a:cs typeface="Poppins"/>
                <a:sym typeface="Poppins"/>
              </a:defRPr>
            </a:lvl2pPr>
            <a:lvl3pPr lvl="2" algn="ctr">
              <a:lnSpc>
                <a:spcPct val="100000"/>
              </a:lnSpc>
              <a:spcBef>
                <a:spcPts val="0"/>
              </a:spcBef>
              <a:spcAft>
                <a:spcPts val="0"/>
              </a:spcAft>
              <a:buSzPts val="2800"/>
              <a:buNone/>
              <a:defRPr>
                <a:latin typeface="Poppins"/>
                <a:ea typeface="Poppins"/>
                <a:cs typeface="Poppins"/>
                <a:sym typeface="Poppins"/>
              </a:defRPr>
            </a:lvl3pPr>
            <a:lvl4pPr lvl="3" algn="ctr">
              <a:lnSpc>
                <a:spcPct val="100000"/>
              </a:lnSpc>
              <a:spcBef>
                <a:spcPts val="0"/>
              </a:spcBef>
              <a:spcAft>
                <a:spcPts val="0"/>
              </a:spcAft>
              <a:buSzPts val="2800"/>
              <a:buNone/>
              <a:defRPr>
                <a:latin typeface="Poppins"/>
                <a:ea typeface="Poppins"/>
                <a:cs typeface="Poppins"/>
                <a:sym typeface="Poppins"/>
              </a:defRPr>
            </a:lvl4pPr>
            <a:lvl5pPr lvl="4" algn="ctr">
              <a:lnSpc>
                <a:spcPct val="100000"/>
              </a:lnSpc>
              <a:spcBef>
                <a:spcPts val="0"/>
              </a:spcBef>
              <a:spcAft>
                <a:spcPts val="0"/>
              </a:spcAft>
              <a:buSzPts val="2800"/>
              <a:buNone/>
              <a:defRPr>
                <a:latin typeface="Poppins"/>
                <a:ea typeface="Poppins"/>
                <a:cs typeface="Poppins"/>
                <a:sym typeface="Poppins"/>
              </a:defRPr>
            </a:lvl5pPr>
            <a:lvl6pPr lvl="5" algn="ctr">
              <a:lnSpc>
                <a:spcPct val="100000"/>
              </a:lnSpc>
              <a:spcBef>
                <a:spcPts val="0"/>
              </a:spcBef>
              <a:spcAft>
                <a:spcPts val="0"/>
              </a:spcAft>
              <a:buSzPts val="2800"/>
              <a:buNone/>
              <a:defRPr>
                <a:latin typeface="Poppins"/>
                <a:ea typeface="Poppins"/>
                <a:cs typeface="Poppins"/>
                <a:sym typeface="Poppins"/>
              </a:defRPr>
            </a:lvl6pPr>
            <a:lvl7pPr lvl="6" algn="ctr">
              <a:lnSpc>
                <a:spcPct val="100000"/>
              </a:lnSpc>
              <a:spcBef>
                <a:spcPts val="0"/>
              </a:spcBef>
              <a:spcAft>
                <a:spcPts val="0"/>
              </a:spcAft>
              <a:buSzPts val="2800"/>
              <a:buNone/>
              <a:defRPr>
                <a:latin typeface="Poppins"/>
                <a:ea typeface="Poppins"/>
                <a:cs typeface="Poppins"/>
                <a:sym typeface="Poppins"/>
              </a:defRPr>
            </a:lvl7pPr>
            <a:lvl8pPr lvl="7" algn="ctr">
              <a:lnSpc>
                <a:spcPct val="100000"/>
              </a:lnSpc>
              <a:spcBef>
                <a:spcPts val="0"/>
              </a:spcBef>
              <a:spcAft>
                <a:spcPts val="0"/>
              </a:spcAft>
              <a:buSzPts val="2800"/>
              <a:buNone/>
              <a:defRPr>
                <a:latin typeface="Poppins"/>
                <a:ea typeface="Poppins"/>
                <a:cs typeface="Poppins"/>
                <a:sym typeface="Poppins"/>
              </a:defRPr>
            </a:lvl8pPr>
            <a:lvl9pPr lvl="8" algn="ctr">
              <a:lnSpc>
                <a:spcPct val="100000"/>
              </a:lnSpc>
              <a:spcBef>
                <a:spcPts val="0"/>
              </a:spcBef>
              <a:spcAft>
                <a:spcPts val="0"/>
              </a:spcAft>
              <a:buSzPts val="2800"/>
              <a:buNone/>
              <a:defRPr>
                <a:latin typeface="Poppins"/>
                <a:ea typeface="Poppins"/>
                <a:cs typeface="Poppins"/>
                <a:sym typeface="Poppins"/>
              </a:defRPr>
            </a:lvl9pPr>
          </a:lstStyle>
          <a:p>
            <a:endParaRPr/>
          </a:p>
        </p:txBody>
      </p:sp>
      <p:pic>
        <p:nvPicPr>
          <p:cNvPr id="124" name="Google Shape;124;p27"/>
          <p:cNvPicPr preferRelativeResize="0"/>
          <p:nvPr/>
        </p:nvPicPr>
        <p:blipFill rotWithShape="1">
          <a:blip r:embed="rId2">
            <a:alphaModFix/>
          </a:blip>
          <a:src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125"/>
        <p:cNvGrpSpPr/>
        <p:nvPr/>
      </p:nvGrpSpPr>
      <p:grpSpPr>
        <a:xfrm>
          <a:off x="0" y="0"/>
          <a:ext cx="0" cy="0"/>
          <a:chOff x="0" y="0"/>
          <a:chExt cx="0" cy="0"/>
        </a:xfrm>
      </p:grpSpPr>
      <p:sp>
        <p:nvSpPr>
          <p:cNvPr id="126" name="Google Shape;12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7" name="Google Shape;127;p38"/>
          <p:cNvPicPr preferRelativeResize="0"/>
          <p:nvPr/>
        </p:nvPicPr>
        <p:blipFill rotWithShape="1">
          <a:blip r:embed="rId2">
            <a:alphaModFix/>
          </a:blip>
          <a:srcRect/>
          <a:stretch/>
        </p:blipFill>
        <p:spPr>
          <a:xfrm>
            <a:off x="6477450" y="2488875"/>
            <a:ext cx="2666551" cy="2654624"/>
          </a:xfrm>
          <a:prstGeom prst="rect">
            <a:avLst/>
          </a:prstGeom>
          <a:noFill/>
          <a:ln>
            <a:noFill/>
          </a:ln>
        </p:spPr>
      </p:pic>
      <p:sp>
        <p:nvSpPr>
          <p:cNvPr id="128" name="Google Shape;128;p38"/>
          <p:cNvSpPr txBox="1">
            <a:spLocks noGrp="1"/>
          </p:cNvSpPr>
          <p:nvPr>
            <p:ph type="title"/>
          </p:nvPr>
        </p:nvSpPr>
        <p:spPr>
          <a:xfrm>
            <a:off x="632175" y="920625"/>
            <a:ext cx="6485100" cy="72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pic>
        <p:nvPicPr>
          <p:cNvPr id="129" name="Google Shape;129;p38"/>
          <p:cNvPicPr preferRelativeResize="0"/>
          <p:nvPr/>
        </p:nvPicPr>
        <p:blipFill rotWithShape="1">
          <a:blip r:embed="rId3">
            <a:alphaModFix/>
          </a:blip>
          <a:srcRect/>
          <a:stretch/>
        </p:blipFill>
        <p:spPr>
          <a:xfrm rot="5400000">
            <a:off x="727196" y="475900"/>
            <a:ext cx="374904" cy="374904"/>
          </a:xfrm>
          <a:prstGeom prst="rect">
            <a:avLst/>
          </a:prstGeom>
          <a:noFill/>
          <a:ln>
            <a:noFill/>
          </a:ln>
        </p:spPr>
      </p:pic>
      <p:sp>
        <p:nvSpPr>
          <p:cNvPr id="130" name="Google Shape;130;p38"/>
          <p:cNvSpPr txBox="1">
            <a:spLocks noGrp="1"/>
          </p:cNvSpPr>
          <p:nvPr>
            <p:ph type="subTitle" idx="1"/>
          </p:nvPr>
        </p:nvSpPr>
        <p:spPr>
          <a:xfrm>
            <a:off x="642700" y="1589400"/>
            <a:ext cx="6474600" cy="30309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131"/>
        <p:cNvGrpSpPr/>
        <p:nvPr/>
      </p:nvGrpSpPr>
      <p:grpSpPr>
        <a:xfrm>
          <a:off x="0" y="0"/>
          <a:ext cx="0" cy="0"/>
          <a:chOff x="0" y="0"/>
          <a:chExt cx="0" cy="0"/>
        </a:xfrm>
      </p:grpSpPr>
      <p:pic>
        <p:nvPicPr>
          <p:cNvPr id="132" name="Google Shape;132;p39"/>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33" name="Google Shape;133;p39"/>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134" name="Google Shape;13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39"/>
          <p:cNvSpPr>
            <a:spLocks noGrp="1"/>
          </p:cNvSpPr>
          <p:nvPr>
            <p:ph type="pic" idx="2"/>
          </p:nvPr>
        </p:nvSpPr>
        <p:spPr>
          <a:xfrm>
            <a:off x="642700" y="632300"/>
            <a:ext cx="2615100" cy="3918900"/>
          </a:xfrm>
          <a:prstGeom prst="roundRect">
            <a:avLst>
              <a:gd name="adj" fmla="val 16667"/>
            </a:avLst>
          </a:prstGeom>
          <a:noFill/>
          <a:ln>
            <a:noFill/>
          </a:ln>
        </p:spPr>
      </p:sp>
      <p:sp>
        <p:nvSpPr>
          <p:cNvPr id="136" name="Google Shape;136;p39"/>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C2C2C"/>
              </a:solidFill>
              <a:latin typeface="Arial"/>
              <a:ea typeface="Arial"/>
              <a:cs typeface="Arial"/>
              <a:sym typeface="Arial"/>
            </a:endParaRPr>
          </a:p>
        </p:txBody>
      </p:sp>
      <p:sp>
        <p:nvSpPr>
          <p:cNvPr id="137" name="Google Shape;137;p39"/>
          <p:cNvSpPr txBox="1">
            <a:spLocks noGrp="1"/>
          </p:cNvSpPr>
          <p:nvPr>
            <p:ph type="title"/>
          </p:nvPr>
        </p:nvSpPr>
        <p:spPr>
          <a:xfrm>
            <a:off x="4722075" y="997400"/>
            <a:ext cx="3589800" cy="650100"/>
          </a:xfrm>
          <a:prstGeom prst="rect">
            <a:avLst/>
          </a:prstGeom>
          <a:noFill/>
          <a:ln>
            <a:noFill/>
          </a:ln>
        </p:spPr>
        <p:txBody>
          <a:bodyPr spcFirstLastPara="1" wrap="square" lIns="91425" tIns="91425" rIns="91425" bIns="91425" anchor="ctr" anchorCtr="0">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38" name="Google Shape;138;p39"/>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9"/>
          <p:cNvSpPr txBox="1">
            <a:spLocks noGrp="1"/>
          </p:cNvSpPr>
          <p:nvPr>
            <p:ph type="subTitle" idx="1"/>
          </p:nvPr>
        </p:nvSpPr>
        <p:spPr>
          <a:xfrm>
            <a:off x="4722075" y="1959150"/>
            <a:ext cx="3589800" cy="27423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3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140"/>
        <p:cNvGrpSpPr/>
        <p:nvPr/>
      </p:nvGrpSpPr>
      <p:grpSpPr>
        <a:xfrm>
          <a:off x="0" y="0"/>
          <a:ext cx="0" cy="0"/>
          <a:chOff x="0" y="0"/>
          <a:chExt cx="0" cy="0"/>
        </a:xfrm>
      </p:grpSpPr>
      <p:sp>
        <p:nvSpPr>
          <p:cNvPr id="141" name="Google Shape;141;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40"/>
          <p:cNvSpPr txBox="1">
            <a:spLocks noGrp="1"/>
          </p:cNvSpPr>
          <p:nvPr>
            <p:ph type="title"/>
          </p:nvPr>
        </p:nvSpPr>
        <p:spPr>
          <a:xfrm>
            <a:off x="4135200" y="650250"/>
            <a:ext cx="4270500" cy="726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43" name="Google Shape;143;p40"/>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01</a:t>
            </a:r>
            <a:endParaRPr sz="2000" b="1" i="0" u="none" strike="noStrike" cap="none">
              <a:solidFill>
                <a:schemeClr val="accent4"/>
              </a:solidFill>
              <a:latin typeface="League Spartan"/>
              <a:ea typeface="League Spartan"/>
              <a:cs typeface="League Spartan"/>
              <a:sym typeface="League Spartan"/>
            </a:endParaRPr>
          </a:p>
        </p:txBody>
      </p:sp>
      <p:sp>
        <p:nvSpPr>
          <p:cNvPr id="144" name="Google Shape;144;p40"/>
          <p:cNvSpPr txBox="1">
            <a:spLocks noGrp="1"/>
          </p:cNvSpPr>
          <p:nvPr>
            <p:ph type="subTitle" idx="1"/>
          </p:nvPr>
        </p:nvSpPr>
        <p:spPr>
          <a:xfrm>
            <a:off x="4678425" y="16871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45" name="Google Shape;145;p40"/>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02</a:t>
            </a:r>
            <a:endParaRPr sz="2000" b="1" i="0" u="none" strike="noStrike" cap="none">
              <a:solidFill>
                <a:schemeClr val="accent4"/>
              </a:solidFill>
              <a:latin typeface="League Spartan"/>
              <a:ea typeface="League Spartan"/>
              <a:cs typeface="League Spartan"/>
              <a:sym typeface="League Spartan"/>
            </a:endParaRPr>
          </a:p>
        </p:txBody>
      </p:sp>
      <p:sp>
        <p:nvSpPr>
          <p:cNvPr id="146" name="Google Shape;146;p40"/>
          <p:cNvSpPr txBox="1">
            <a:spLocks noGrp="1"/>
          </p:cNvSpPr>
          <p:nvPr>
            <p:ph type="subTitle" idx="2"/>
          </p:nvPr>
        </p:nvSpPr>
        <p:spPr>
          <a:xfrm>
            <a:off x="4678425" y="27263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47" name="Google Shape;147;p40"/>
          <p:cNvSpPr>
            <a:spLocks noGrp="1"/>
          </p:cNvSpPr>
          <p:nvPr>
            <p:ph type="pic" idx="3"/>
          </p:nvPr>
        </p:nvSpPr>
        <p:spPr>
          <a:xfrm>
            <a:off x="642700" y="632300"/>
            <a:ext cx="2615100" cy="3918900"/>
          </a:xfrm>
          <a:prstGeom prst="roundRect">
            <a:avLst>
              <a:gd name="adj" fmla="val 16667"/>
            </a:avLst>
          </a:prstGeom>
          <a:noFill/>
          <a:ln>
            <a:noFill/>
          </a:ln>
        </p:spPr>
      </p:sp>
      <p:pic>
        <p:nvPicPr>
          <p:cNvPr id="148" name="Google Shape;148;p40"/>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49" name="Google Shape;149;p40"/>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150" name="Google Shape;150;p40"/>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C2C2C"/>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51"/>
        <p:cNvGrpSpPr/>
        <p:nvPr/>
      </p:nvGrpSpPr>
      <p:grpSpPr>
        <a:xfrm>
          <a:off x="0" y="0"/>
          <a:ext cx="0" cy="0"/>
          <a:chOff x="0" y="0"/>
          <a:chExt cx="0" cy="0"/>
        </a:xfrm>
      </p:grpSpPr>
      <p:sp>
        <p:nvSpPr>
          <p:cNvPr id="152" name="Google Shape;15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41"/>
          <p:cNvSpPr txBox="1">
            <a:spLocks noGrp="1"/>
          </p:cNvSpPr>
          <p:nvPr>
            <p:ph type="title"/>
          </p:nvPr>
        </p:nvSpPr>
        <p:spPr>
          <a:xfrm>
            <a:off x="642700" y="650250"/>
            <a:ext cx="4270500" cy="726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54" name="Google Shape;154;p41"/>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01</a:t>
            </a:r>
            <a:endParaRPr sz="2000" b="1" i="0" u="none" strike="noStrike" cap="none">
              <a:solidFill>
                <a:schemeClr val="accent4"/>
              </a:solidFill>
              <a:latin typeface="League Spartan"/>
              <a:ea typeface="League Spartan"/>
              <a:cs typeface="League Spartan"/>
              <a:sym typeface="League Spartan"/>
            </a:endParaRPr>
          </a:p>
        </p:txBody>
      </p:sp>
      <p:sp>
        <p:nvSpPr>
          <p:cNvPr id="155" name="Google Shape;155;p41"/>
          <p:cNvSpPr txBox="1">
            <a:spLocks noGrp="1"/>
          </p:cNvSpPr>
          <p:nvPr>
            <p:ph type="subTitle" idx="1"/>
          </p:nvPr>
        </p:nvSpPr>
        <p:spPr>
          <a:xfrm>
            <a:off x="1185925" y="16871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56" name="Google Shape;156;p41"/>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02</a:t>
            </a:r>
            <a:endParaRPr sz="2000" b="1" i="0" u="none" strike="noStrike" cap="none">
              <a:solidFill>
                <a:schemeClr val="accent4"/>
              </a:solidFill>
              <a:latin typeface="League Spartan"/>
              <a:ea typeface="League Spartan"/>
              <a:cs typeface="League Spartan"/>
              <a:sym typeface="League Spartan"/>
            </a:endParaRPr>
          </a:p>
        </p:txBody>
      </p:sp>
      <p:sp>
        <p:nvSpPr>
          <p:cNvPr id="157" name="Google Shape;157;p41"/>
          <p:cNvSpPr txBox="1">
            <a:spLocks noGrp="1"/>
          </p:cNvSpPr>
          <p:nvPr>
            <p:ph type="subTitle" idx="2"/>
          </p:nvPr>
        </p:nvSpPr>
        <p:spPr>
          <a:xfrm>
            <a:off x="1185925" y="2726325"/>
            <a:ext cx="3727200" cy="9348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pic>
        <p:nvPicPr>
          <p:cNvPr id="158" name="Google Shape;158;p41"/>
          <p:cNvPicPr preferRelativeResize="0"/>
          <p:nvPr/>
        </p:nvPicPr>
        <p:blipFill rotWithShape="1">
          <a:blip r:embed="rId2">
            <a:alphaModFix/>
          </a:blip>
          <a:srcRect/>
          <a:stretch/>
        </p:blipFill>
        <p:spPr>
          <a:xfrm>
            <a:off x="5899075" y="1913100"/>
            <a:ext cx="3244926" cy="3230399"/>
          </a:xfrm>
          <a:prstGeom prst="rect">
            <a:avLst/>
          </a:prstGeom>
          <a:noFill/>
          <a:ln>
            <a:noFill/>
          </a:ln>
        </p:spPr>
      </p:pic>
      <p:sp>
        <p:nvSpPr>
          <p:cNvPr id="159" name="Google Shape;159;p41"/>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60"/>
        <p:cNvGrpSpPr/>
        <p:nvPr/>
      </p:nvGrpSpPr>
      <p:grpSpPr>
        <a:xfrm>
          <a:off x="0" y="0"/>
          <a:ext cx="0" cy="0"/>
          <a:chOff x="0" y="0"/>
          <a:chExt cx="0" cy="0"/>
        </a:xfrm>
      </p:grpSpPr>
      <p:sp>
        <p:nvSpPr>
          <p:cNvPr id="161" name="Google Shape;16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42"/>
          <p:cNvSpPr txBox="1">
            <a:spLocks noGrp="1"/>
          </p:cNvSpPr>
          <p:nvPr>
            <p:ph type="subTitle" idx="1"/>
          </p:nvPr>
        </p:nvSpPr>
        <p:spPr>
          <a:xfrm>
            <a:off x="383075" y="1908900"/>
            <a:ext cx="2469000" cy="4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63" name="Google Shape;163;p42"/>
          <p:cNvSpPr txBox="1">
            <a:spLocks noGrp="1"/>
          </p:cNvSpPr>
          <p:nvPr>
            <p:ph type="subTitle" idx="2"/>
          </p:nvPr>
        </p:nvSpPr>
        <p:spPr>
          <a:xfrm>
            <a:off x="3284763" y="1908900"/>
            <a:ext cx="2469000" cy="395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pic>
        <p:nvPicPr>
          <p:cNvPr id="164" name="Google Shape;164;p42"/>
          <p:cNvPicPr preferRelativeResize="0"/>
          <p:nvPr/>
        </p:nvPicPr>
        <p:blipFill rotWithShape="1">
          <a:blip r:embed="rId2">
            <a:alphaModFix/>
          </a:blip>
          <a:srcRect r="49205" b="13463"/>
          <a:stretch/>
        </p:blipFill>
        <p:spPr>
          <a:xfrm flipH="1">
            <a:off x="8025" y="3162568"/>
            <a:ext cx="1168200" cy="1980900"/>
          </a:xfrm>
          <a:prstGeom prst="rect">
            <a:avLst/>
          </a:prstGeom>
          <a:noFill/>
          <a:ln>
            <a:noFill/>
          </a:ln>
        </p:spPr>
      </p:pic>
      <p:sp>
        <p:nvSpPr>
          <p:cNvPr id="165" name="Google Shape;165;p42"/>
          <p:cNvSpPr txBox="1">
            <a:spLocks noGrp="1"/>
          </p:cNvSpPr>
          <p:nvPr>
            <p:ph type="title"/>
          </p:nvPr>
        </p:nvSpPr>
        <p:spPr>
          <a:xfrm>
            <a:off x="383075" y="1011550"/>
            <a:ext cx="7753500" cy="636000"/>
          </a:xfrm>
          <a:prstGeom prst="rect">
            <a:avLst/>
          </a:prstGeom>
          <a:noFill/>
          <a:ln>
            <a:noFill/>
          </a:ln>
        </p:spPr>
        <p:txBody>
          <a:bodyPr spcFirstLastPara="1" wrap="square" lIns="91425" tIns="91425" rIns="91425" bIns="91425" anchor="ctr" anchorCtr="0">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66" name="Google Shape;166;p42"/>
          <p:cNvSpPr txBox="1">
            <a:spLocks noGrp="1"/>
          </p:cNvSpPr>
          <p:nvPr>
            <p:ph type="subTitle" idx="3"/>
          </p:nvPr>
        </p:nvSpPr>
        <p:spPr>
          <a:xfrm>
            <a:off x="6186450" y="1908900"/>
            <a:ext cx="2469000" cy="395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pic>
        <p:nvPicPr>
          <p:cNvPr id="167" name="Google Shape;167;p42"/>
          <p:cNvPicPr preferRelativeResize="0"/>
          <p:nvPr/>
        </p:nvPicPr>
        <p:blipFill rotWithShape="1">
          <a:blip r:embed="rId3">
            <a:alphaModFix/>
          </a:blip>
          <a:src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69"/>
        <p:cNvGrpSpPr/>
        <p:nvPr/>
      </p:nvGrpSpPr>
      <p:grpSpPr>
        <a:xfrm>
          <a:off x="0" y="0"/>
          <a:ext cx="0" cy="0"/>
          <a:chOff x="0" y="0"/>
          <a:chExt cx="0" cy="0"/>
        </a:xfrm>
      </p:grpSpPr>
      <p:sp>
        <p:nvSpPr>
          <p:cNvPr id="170" name="Google Shape;170;p44"/>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Light"/>
              <a:ea typeface="Lato Light"/>
              <a:cs typeface="Lato Light"/>
              <a:sym typeface="Lato Light"/>
            </a:endParaRPr>
          </a:p>
        </p:txBody>
      </p:sp>
      <p:sp>
        <p:nvSpPr>
          <p:cNvPr id="171" name="Google Shape;171;p44"/>
          <p:cNvSpPr txBox="1">
            <a:spLocks noGrp="1"/>
          </p:cNvSpPr>
          <p:nvPr>
            <p:ph type="subTitle" idx="1"/>
          </p:nvPr>
        </p:nvSpPr>
        <p:spPr>
          <a:xfrm>
            <a:off x="6368675" y="1394975"/>
            <a:ext cx="2318400" cy="12162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72" name="Google Shape;172;p44"/>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Light"/>
              <a:ea typeface="Lato Light"/>
              <a:cs typeface="Lato Light"/>
              <a:sym typeface="Lato Light"/>
            </a:endParaRPr>
          </a:p>
        </p:txBody>
      </p:sp>
      <p:sp>
        <p:nvSpPr>
          <p:cNvPr id="173" name="Google Shape;173;p44"/>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Lato Light"/>
              <a:ea typeface="Lato Light"/>
              <a:cs typeface="Lato Light"/>
              <a:sym typeface="Lato Light"/>
            </a:endParaRPr>
          </a:p>
        </p:txBody>
      </p:sp>
      <p:sp>
        <p:nvSpPr>
          <p:cNvPr id="174" name="Google Shape;174;p44"/>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Light"/>
              <a:ea typeface="Lato Light"/>
              <a:cs typeface="Lato Light"/>
              <a:sym typeface="Lato Light"/>
            </a:endParaRPr>
          </a:p>
        </p:txBody>
      </p:sp>
      <p:sp>
        <p:nvSpPr>
          <p:cNvPr id="175" name="Google Shape;175;p44"/>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Lato Light"/>
              <a:ea typeface="Lato Light"/>
              <a:cs typeface="Lato Light"/>
              <a:sym typeface="Lato Light"/>
            </a:endParaRPr>
          </a:p>
        </p:txBody>
      </p:sp>
      <p:sp>
        <p:nvSpPr>
          <p:cNvPr id="176" name="Google Shape;176;p44"/>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Lato Light"/>
              <a:ea typeface="Lato Light"/>
              <a:cs typeface="Lato Light"/>
              <a:sym typeface="Lato Light"/>
            </a:endParaRPr>
          </a:p>
        </p:txBody>
      </p:sp>
      <p:sp>
        <p:nvSpPr>
          <p:cNvPr id="177" name="Google Shape;177;p44"/>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Lato Light"/>
              <a:ea typeface="Lato Light"/>
              <a:cs typeface="Lato Light"/>
              <a:sym typeface="Lato Light"/>
            </a:endParaRPr>
          </a:p>
        </p:txBody>
      </p:sp>
      <p:sp>
        <p:nvSpPr>
          <p:cNvPr id="178" name="Google Shape;178;p44"/>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7F7F7F"/>
              </a:solidFill>
              <a:latin typeface="Lato Light"/>
              <a:ea typeface="Lato Light"/>
              <a:cs typeface="Lato Light"/>
              <a:sym typeface="Lato Light"/>
            </a:endParaRPr>
          </a:p>
        </p:txBody>
      </p:sp>
      <p:sp>
        <p:nvSpPr>
          <p:cNvPr id="179" name="Google Shape;179;p44"/>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2"/>
                </a:solidFill>
                <a:latin typeface="League Spartan"/>
                <a:ea typeface="League Spartan"/>
                <a:cs typeface="League Spartan"/>
                <a:sym typeface="League Spartan"/>
              </a:rPr>
              <a:t>01</a:t>
            </a:r>
            <a:endParaRPr sz="1500" b="1" i="0" u="none" strike="noStrike" cap="none">
              <a:solidFill>
                <a:schemeClr val="accent2"/>
              </a:solidFill>
              <a:latin typeface="League Spartan"/>
              <a:ea typeface="League Spartan"/>
              <a:cs typeface="League Spartan"/>
              <a:sym typeface="League Spartan"/>
            </a:endParaRPr>
          </a:p>
        </p:txBody>
      </p:sp>
      <p:sp>
        <p:nvSpPr>
          <p:cNvPr id="180" name="Google Shape;180;p44"/>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2"/>
                </a:solidFill>
                <a:latin typeface="League Spartan"/>
                <a:ea typeface="League Spartan"/>
                <a:cs typeface="League Spartan"/>
                <a:sym typeface="League Spartan"/>
              </a:rPr>
              <a:t>03</a:t>
            </a:r>
            <a:endParaRPr sz="1500" b="1" i="0" u="none" strike="noStrike" cap="none">
              <a:solidFill>
                <a:schemeClr val="accent2"/>
              </a:solidFill>
              <a:latin typeface="League Spartan"/>
              <a:ea typeface="League Spartan"/>
              <a:cs typeface="League Spartan"/>
              <a:sym typeface="League Spartan"/>
            </a:endParaRPr>
          </a:p>
        </p:txBody>
      </p:sp>
      <p:sp>
        <p:nvSpPr>
          <p:cNvPr id="181" name="Google Shape;181;p44"/>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2"/>
                </a:solidFill>
                <a:latin typeface="League Spartan"/>
                <a:ea typeface="League Spartan"/>
                <a:cs typeface="League Spartan"/>
                <a:sym typeface="League Spartan"/>
              </a:rPr>
              <a:t>02</a:t>
            </a:r>
            <a:endParaRPr sz="1500" b="1" i="0" u="none" strike="noStrike" cap="none">
              <a:solidFill>
                <a:schemeClr val="accent2"/>
              </a:solidFill>
              <a:latin typeface="League Spartan"/>
              <a:ea typeface="League Spartan"/>
              <a:cs typeface="League Spartan"/>
              <a:sym typeface="League Spartan"/>
            </a:endParaRPr>
          </a:p>
        </p:txBody>
      </p:sp>
      <p:sp>
        <p:nvSpPr>
          <p:cNvPr id="182" name="Google Shape;182;p44"/>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2"/>
                </a:solidFill>
                <a:latin typeface="League Spartan"/>
                <a:ea typeface="League Spartan"/>
                <a:cs typeface="League Spartan"/>
                <a:sym typeface="League Spartan"/>
              </a:rPr>
              <a:t>04</a:t>
            </a:r>
            <a:endParaRPr sz="1500" b="1" i="0" u="none" strike="noStrike" cap="none">
              <a:solidFill>
                <a:schemeClr val="accent2"/>
              </a:solidFill>
              <a:latin typeface="League Spartan"/>
              <a:ea typeface="League Spartan"/>
              <a:cs typeface="League Spartan"/>
              <a:sym typeface="League Spartan"/>
            </a:endParaRPr>
          </a:p>
        </p:txBody>
      </p:sp>
      <p:sp>
        <p:nvSpPr>
          <p:cNvPr id="183" name="Google Shape;183;p44"/>
          <p:cNvSpPr txBox="1">
            <a:spLocks noGrp="1"/>
          </p:cNvSpPr>
          <p:nvPr>
            <p:ph type="subTitle" idx="2"/>
          </p:nvPr>
        </p:nvSpPr>
        <p:spPr>
          <a:xfrm>
            <a:off x="6368675" y="3321975"/>
            <a:ext cx="2318400" cy="12162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sp>
        <p:nvSpPr>
          <p:cNvPr id="184" name="Google Shape;184;p44"/>
          <p:cNvSpPr txBox="1">
            <a:spLocks noGrp="1"/>
          </p:cNvSpPr>
          <p:nvPr>
            <p:ph type="subTitle" idx="3"/>
          </p:nvPr>
        </p:nvSpPr>
        <p:spPr>
          <a:xfrm>
            <a:off x="470725" y="1394975"/>
            <a:ext cx="231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a:endParaRPr/>
          </a:p>
        </p:txBody>
      </p:sp>
      <p:sp>
        <p:nvSpPr>
          <p:cNvPr id="185" name="Google Shape;185;p44"/>
          <p:cNvSpPr txBox="1">
            <a:spLocks noGrp="1"/>
          </p:cNvSpPr>
          <p:nvPr>
            <p:ph type="subTitle" idx="4"/>
          </p:nvPr>
        </p:nvSpPr>
        <p:spPr>
          <a:xfrm>
            <a:off x="470725" y="3321975"/>
            <a:ext cx="2318400" cy="12162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a:endParaRPr/>
          </a:p>
        </p:txBody>
      </p:sp>
      <p:sp>
        <p:nvSpPr>
          <p:cNvPr id="186" name="Google Shape;186;p44"/>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87"/>
        <p:cNvGrpSpPr/>
        <p:nvPr/>
      </p:nvGrpSpPr>
      <p:grpSpPr>
        <a:xfrm>
          <a:off x="0" y="0"/>
          <a:ext cx="0" cy="0"/>
          <a:chOff x="0" y="0"/>
          <a:chExt cx="0" cy="0"/>
        </a:xfrm>
      </p:grpSpPr>
      <p:sp>
        <p:nvSpPr>
          <p:cNvPr id="188" name="Google Shape;188;p45"/>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01</a:t>
            </a:r>
            <a:endParaRPr sz="2000" b="1" i="0" u="none" strike="noStrike" cap="none">
              <a:solidFill>
                <a:schemeClr val="accent4"/>
              </a:solidFill>
              <a:latin typeface="League Spartan"/>
              <a:ea typeface="League Spartan"/>
              <a:cs typeface="League Spartan"/>
              <a:sym typeface="League Spartan"/>
            </a:endParaRPr>
          </a:p>
        </p:txBody>
      </p:sp>
      <p:sp>
        <p:nvSpPr>
          <p:cNvPr id="189" name="Google Shape;189;p45"/>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sp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atin typeface="Lato Light"/>
                <a:ea typeface="Lato Light"/>
                <a:cs typeface="Lato Light"/>
                <a:sym typeface="Lato Light"/>
              </a:defRPr>
            </a:lvl2pPr>
            <a:lvl3pPr lvl="2" algn="l">
              <a:lnSpc>
                <a:spcPct val="100000"/>
              </a:lnSpc>
              <a:spcBef>
                <a:spcPts val="0"/>
              </a:spcBef>
              <a:spcAft>
                <a:spcPts val="0"/>
              </a:spcAft>
              <a:buSzPts val="2800"/>
              <a:buNone/>
              <a:defRPr>
                <a:latin typeface="Lato Light"/>
                <a:ea typeface="Lato Light"/>
                <a:cs typeface="Lato Light"/>
                <a:sym typeface="Lato Light"/>
              </a:defRPr>
            </a:lvl3pPr>
            <a:lvl4pPr lvl="3" algn="l">
              <a:lnSpc>
                <a:spcPct val="100000"/>
              </a:lnSpc>
              <a:spcBef>
                <a:spcPts val="0"/>
              </a:spcBef>
              <a:spcAft>
                <a:spcPts val="0"/>
              </a:spcAft>
              <a:buSzPts val="2800"/>
              <a:buNone/>
              <a:defRPr>
                <a:latin typeface="Lato Light"/>
                <a:ea typeface="Lato Light"/>
                <a:cs typeface="Lato Light"/>
                <a:sym typeface="Lato Light"/>
              </a:defRPr>
            </a:lvl4pPr>
            <a:lvl5pPr lvl="4" algn="l">
              <a:lnSpc>
                <a:spcPct val="100000"/>
              </a:lnSpc>
              <a:spcBef>
                <a:spcPts val="0"/>
              </a:spcBef>
              <a:spcAft>
                <a:spcPts val="0"/>
              </a:spcAft>
              <a:buSzPts val="2800"/>
              <a:buNone/>
              <a:defRPr>
                <a:latin typeface="Lato Light"/>
                <a:ea typeface="Lato Light"/>
                <a:cs typeface="Lato Light"/>
                <a:sym typeface="Lato Light"/>
              </a:defRPr>
            </a:lvl5pPr>
            <a:lvl6pPr lvl="5" algn="l">
              <a:lnSpc>
                <a:spcPct val="100000"/>
              </a:lnSpc>
              <a:spcBef>
                <a:spcPts val="0"/>
              </a:spcBef>
              <a:spcAft>
                <a:spcPts val="0"/>
              </a:spcAft>
              <a:buSzPts val="2800"/>
              <a:buNone/>
              <a:defRPr>
                <a:latin typeface="Lato Light"/>
                <a:ea typeface="Lato Light"/>
                <a:cs typeface="Lato Light"/>
                <a:sym typeface="Lato Light"/>
              </a:defRPr>
            </a:lvl6pPr>
            <a:lvl7pPr lvl="6" algn="l">
              <a:lnSpc>
                <a:spcPct val="100000"/>
              </a:lnSpc>
              <a:spcBef>
                <a:spcPts val="0"/>
              </a:spcBef>
              <a:spcAft>
                <a:spcPts val="0"/>
              </a:spcAft>
              <a:buSzPts val="2800"/>
              <a:buNone/>
              <a:defRPr>
                <a:latin typeface="Lato Light"/>
                <a:ea typeface="Lato Light"/>
                <a:cs typeface="Lato Light"/>
                <a:sym typeface="Lato Light"/>
              </a:defRPr>
            </a:lvl7pPr>
            <a:lvl8pPr lvl="7" algn="l">
              <a:lnSpc>
                <a:spcPct val="100000"/>
              </a:lnSpc>
              <a:spcBef>
                <a:spcPts val="0"/>
              </a:spcBef>
              <a:spcAft>
                <a:spcPts val="0"/>
              </a:spcAft>
              <a:buSzPts val="2800"/>
              <a:buNone/>
              <a:defRPr>
                <a:latin typeface="Lato Light"/>
                <a:ea typeface="Lato Light"/>
                <a:cs typeface="Lato Light"/>
                <a:sym typeface="Lato Light"/>
              </a:defRPr>
            </a:lvl8pPr>
            <a:lvl9pPr lvl="8" algn="l">
              <a:lnSpc>
                <a:spcPct val="100000"/>
              </a:lnSpc>
              <a:spcBef>
                <a:spcPts val="0"/>
              </a:spcBef>
              <a:spcAft>
                <a:spcPts val="0"/>
              </a:spcAft>
              <a:buSzPts val="2800"/>
              <a:buNone/>
              <a:defRPr>
                <a:latin typeface="Lato Light"/>
                <a:ea typeface="Lato Light"/>
                <a:cs typeface="Lato Light"/>
                <a:sym typeface="Lato Light"/>
              </a:defRPr>
            </a:lvl9pPr>
          </a:lstStyle>
          <a:p>
            <a:endParaRPr/>
          </a:p>
        </p:txBody>
      </p:sp>
      <p:sp>
        <p:nvSpPr>
          <p:cNvPr id="190" name="Google Shape;190;p45"/>
          <p:cNvSpPr txBox="1">
            <a:spLocks noGrp="1"/>
          </p:cNvSpPr>
          <p:nvPr>
            <p:ph type="subTitle" idx="1"/>
          </p:nvPr>
        </p:nvSpPr>
        <p:spPr>
          <a:xfrm>
            <a:off x="1106375" y="1444225"/>
            <a:ext cx="2881500" cy="130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91" name="Google Shape;191;p45"/>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02</a:t>
            </a:r>
            <a:endParaRPr sz="2000" b="1" i="0" u="none" strike="noStrike" cap="none">
              <a:solidFill>
                <a:schemeClr val="accent4"/>
              </a:solidFill>
              <a:latin typeface="League Spartan"/>
              <a:ea typeface="League Spartan"/>
              <a:cs typeface="League Spartan"/>
              <a:sym typeface="League Spartan"/>
            </a:endParaRPr>
          </a:p>
        </p:txBody>
      </p:sp>
      <p:sp>
        <p:nvSpPr>
          <p:cNvPr id="192" name="Google Shape;192;p45"/>
          <p:cNvSpPr txBox="1">
            <a:spLocks noGrp="1"/>
          </p:cNvSpPr>
          <p:nvPr>
            <p:ph type="subTitle" idx="2"/>
          </p:nvPr>
        </p:nvSpPr>
        <p:spPr>
          <a:xfrm>
            <a:off x="5487500" y="1444225"/>
            <a:ext cx="2881500" cy="130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93" name="Google Shape;193;p45"/>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03</a:t>
            </a:r>
            <a:endParaRPr sz="2000" b="1" i="0" u="none" strike="noStrike" cap="none">
              <a:solidFill>
                <a:schemeClr val="accent4"/>
              </a:solidFill>
              <a:latin typeface="League Spartan"/>
              <a:ea typeface="League Spartan"/>
              <a:cs typeface="League Spartan"/>
              <a:sym typeface="League Spartan"/>
            </a:endParaRPr>
          </a:p>
        </p:txBody>
      </p:sp>
      <p:sp>
        <p:nvSpPr>
          <p:cNvPr id="194" name="Google Shape;194;p45"/>
          <p:cNvSpPr txBox="1">
            <a:spLocks noGrp="1"/>
          </p:cNvSpPr>
          <p:nvPr>
            <p:ph type="subTitle" idx="3"/>
          </p:nvPr>
        </p:nvSpPr>
        <p:spPr>
          <a:xfrm>
            <a:off x="1106375" y="3174175"/>
            <a:ext cx="2881500" cy="130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
        <p:nvSpPr>
          <p:cNvPr id="195" name="Google Shape;195;p45"/>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League Spartan"/>
                <a:ea typeface="League Spartan"/>
                <a:cs typeface="League Spartan"/>
                <a:sym typeface="League Spartan"/>
              </a:rPr>
              <a:t>04</a:t>
            </a:r>
            <a:endParaRPr sz="2000" b="1" i="0" u="none" strike="noStrike" cap="none">
              <a:solidFill>
                <a:schemeClr val="accent4"/>
              </a:solidFill>
              <a:latin typeface="League Spartan"/>
              <a:ea typeface="League Spartan"/>
              <a:cs typeface="League Spartan"/>
              <a:sym typeface="League Spartan"/>
            </a:endParaRPr>
          </a:p>
        </p:txBody>
      </p:sp>
      <p:sp>
        <p:nvSpPr>
          <p:cNvPr id="196" name="Google Shape;196;p45"/>
          <p:cNvSpPr txBox="1">
            <a:spLocks noGrp="1"/>
          </p:cNvSpPr>
          <p:nvPr>
            <p:ph type="subTitle" idx="4"/>
          </p:nvPr>
        </p:nvSpPr>
        <p:spPr>
          <a:xfrm>
            <a:off x="5487500" y="3174175"/>
            <a:ext cx="2881500" cy="1302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lnSpc>
                <a:spcPct val="115000"/>
              </a:lnSpc>
              <a:spcBef>
                <a:spcPts val="0"/>
              </a:spcBef>
              <a:spcAft>
                <a:spcPts val="0"/>
              </a:spcAft>
              <a:buSzPts val="1100"/>
              <a:buNone/>
              <a:defRPr sz="1100"/>
            </a:lvl2pPr>
            <a:lvl3pPr lvl="2" algn="r">
              <a:lnSpc>
                <a:spcPct val="115000"/>
              </a:lnSpc>
              <a:spcBef>
                <a:spcPts val="0"/>
              </a:spcBef>
              <a:spcAft>
                <a:spcPts val="0"/>
              </a:spcAft>
              <a:buSzPts val="1100"/>
              <a:buNone/>
              <a:defRPr sz="1100"/>
            </a:lvl3pPr>
            <a:lvl4pPr lvl="3" algn="r">
              <a:lnSpc>
                <a:spcPct val="115000"/>
              </a:lnSpc>
              <a:spcBef>
                <a:spcPts val="0"/>
              </a:spcBef>
              <a:spcAft>
                <a:spcPts val="0"/>
              </a:spcAft>
              <a:buSzPts val="1100"/>
              <a:buNone/>
              <a:defRPr sz="1100"/>
            </a:lvl4pPr>
            <a:lvl5pPr lvl="4" algn="r">
              <a:lnSpc>
                <a:spcPct val="115000"/>
              </a:lnSpc>
              <a:spcBef>
                <a:spcPts val="0"/>
              </a:spcBef>
              <a:spcAft>
                <a:spcPts val="0"/>
              </a:spcAft>
              <a:buSzPts val="1100"/>
              <a:buNone/>
              <a:defRPr sz="1100"/>
            </a:lvl5pPr>
            <a:lvl6pPr lvl="5" algn="r">
              <a:lnSpc>
                <a:spcPct val="115000"/>
              </a:lnSpc>
              <a:spcBef>
                <a:spcPts val="0"/>
              </a:spcBef>
              <a:spcAft>
                <a:spcPts val="0"/>
              </a:spcAft>
              <a:buSzPts val="1100"/>
              <a:buNone/>
              <a:defRPr sz="1100"/>
            </a:lvl6pPr>
            <a:lvl7pPr lvl="6" algn="r">
              <a:lnSpc>
                <a:spcPct val="115000"/>
              </a:lnSpc>
              <a:spcBef>
                <a:spcPts val="0"/>
              </a:spcBef>
              <a:spcAft>
                <a:spcPts val="0"/>
              </a:spcAft>
              <a:buSzPts val="1100"/>
              <a:buNone/>
              <a:defRPr sz="1100"/>
            </a:lvl7pPr>
            <a:lvl8pPr lvl="7" algn="r">
              <a:lnSpc>
                <a:spcPct val="115000"/>
              </a:lnSpc>
              <a:spcBef>
                <a:spcPts val="0"/>
              </a:spcBef>
              <a:spcAft>
                <a:spcPts val="0"/>
              </a:spcAft>
              <a:buSzPts val="1100"/>
              <a:buNone/>
              <a:defRPr sz="1100"/>
            </a:lvl8pPr>
            <a:lvl9pPr lvl="8" algn="r">
              <a:lnSpc>
                <a:spcPct val="115000"/>
              </a:lnSpc>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League Spartan Medium"/>
              <a:buNone/>
              <a:defRPr sz="2800" b="0" i="0" u="none" strike="noStrike" cap="none">
                <a:solidFill>
                  <a:schemeClr val="dk1"/>
                </a:solidFill>
                <a:latin typeface="League Spartan Medium"/>
                <a:ea typeface="League Spartan Medium"/>
                <a:cs typeface="League Spartan Medium"/>
                <a:sym typeface="League Spartan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marR="0" lvl="0" indent="-311150" algn="l" rtl="0">
              <a:lnSpc>
                <a:spcPct val="115000"/>
              </a:lnSpc>
              <a:spcBef>
                <a:spcPts val="0"/>
              </a:spcBef>
              <a:spcAft>
                <a:spcPts val="0"/>
              </a:spcAft>
              <a:buClr>
                <a:schemeClr val="dk2"/>
              </a:buClr>
              <a:buSzPts val="1300"/>
              <a:buFont typeface="Inter"/>
              <a:buChar char="●"/>
              <a:defRPr sz="13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9pPr>
          </a:lstStyle>
          <a:p>
            <a:endParaRPr/>
          </a:p>
        </p:txBody>
      </p:sp>
      <p:sp>
        <p:nvSpPr>
          <p:cNvPr id="53" name="Google Shape;5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1075000" y="734050"/>
            <a:ext cx="8625000" cy="20526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Clr>
                <a:schemeClr val="dk1"/>
              </a:buClr>
              <a:buSzPts val="990"/>
              <a:buFont typeface="Arial"/>
              <a:buNone/>
            </a:pPr>
            <a:r>
              <a:rPr lang="en" sz="3480">
                <a:latin typeface="Merriweather"/>
                <a:ea typeface="Merriweather"/>
                <a:cs typeface="Merriweather"/>
                <a:sym typeface="Merriweather"/>
              </a:rPr>
              <a:t>American Sign Language Letters                                                                                                                                                                 </a:t>
            </a:r>
            <a:endParaRPr sz="3480">
              <a:latin typeface="Merriweather"/>
              <a:ea typeface="Merriweather"/>
              <a:cs typeface="Merriweather"/>
              <a:sym typeface="Merriweather"/>
            </a:endParaRPr>
          </a:p>
          <a:p>
            <a:pPr marL="0" lvl="0" indent="0" algn="l" rtl="0">
              <a:lnSpc>
                <a:spcPct val="100000"/>
              </a:lnSpc>
              <a:spcBef>
                <a:spcPts val="0"/>
              </a:spcBef>
              <a:spcAft>
                <a:spcPts val="0"/>
              </a:spcAft>
              <a:buClr>
                <a:schemeClr val="dk1"/>
              </a:buClr>
              <a:buSzPts val="990"/>
              <a:buFont typeface="Arial"/>
              <a:buNone/>
            </a:pPr>
            <a:r>
              <a:rPr lang="en" sz="3480">
                <a:latin typeface="Merriweather"/>
                <a:ea typeface="Merriweather"/>
                <a:cs typeface="Merriweather"/>
                <a:sym typeface="Merriweather"/>
              </a:rPr>
              <a:t>Hand Sign Detection Model </a:t>
            </a:r>
            <a:endParaRPr sz="3480">
              <a:latin typeface="Merriweather"/>
              <a:ea typeface="Merriweather"/>
              <a:cs typeface="Merriweather"/>
              <a:sym typeface="Merriweather"/>
            </a:endParaRPr>
          </a:p>
          <a:p>
            <a:pPr marL="0" lvl="0" indent="0" algn="ctr" rtl="0">
              <a:lnSpc>
                <a:spcPct val="100000"/>
              </a:lnSpc>
              <a:spcBef>
                <a:spcPts val="0"/>
              </a:spcBef>
              <a:spcAft>
                <a:spcPts val="0"/>
              </a:spcAft>
              <a:buSzPts val="5200"/>
              <a:buNone/>
            </a:pPr>
            <a:endParaRPr/>
          </a:p>
        </p:txBody>
      </p:sp>
      <p:sp>
        <p:nvSpPr>
          <p:cNvPr id="202" name="Google Shape;202;p1"/>
          <p:cNvSpPr txBox="1">
            <a:spLocks noGrp="1"/>
          </p:cNvSpPr>
          <p:nvPr>
            <p:ph type="subTitle" idx="1"/>
          </p:nvPr>
        </p:nvSpPr>
        <p:spPr>
          <a:xfrm rot="10800000" flipH="1">
            <a:off x="311700" y="3232209"/>
            <a:ext cx="8520600" cy="205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sp>
        <p:nvSpPr>
          <p:cNvPr id="203" name="Google Shape;203;p1"/>
          <p:cNvSpPr txBox="1"/>
          <p:nvPr/>
        </p:nvSpPr>
        <p:spPr>
          <a:xfrm>
            <a:off x="1837600" y="4243125"/>
            <a:ext cx="45597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Arial"/>
              <a:buNone/>
            </a:pPr>
            <a:r>
              <a:rPr lang="en" sz="2000" b="0" i="0" u="none" strike="noStrike" cap="none">
                <a:solidFill>
                  <a:srgbClr val="9E9E9E"/>
                </a:solidFill>
                <a:latin typeface="Oswald"/>
                <a:ea typeface="Oswald"/>
                <a:cs typeface="Oswald"/>
                <a:sym typeface="Oswald"/>
              </a:rPr>
              <a:t>   Department of Information Technology</a:t>
            </a:r>
            <a:endParaRPr sz="2000" b="0" i="0" u="none" strike="noStrike" cap="none">
              <a:solidFill>
                <a:srgbClr val="9E9E9E"/>
              </a:solidFill>
              <a:latin typeface="Oswald"/>
              <a:ea typeface="Oswald"/>
              <a:cs typeface="Oswald"/>
              <a:sym typeface="Oswald"/>
            </a:endParaRPr>
          </a:p>
          <a:p>
            <a:pPr marL="0" marR="0" lvl="0" indent="0" algn="ctr" rtl="0">
              <a:lnSpc>
                <a:spcPct val="100000"/>
              </a:lnSpc>
              <a:spcBef>
                <a:spcPts val="0"/>
              </a:spcBef>
              <a:spcAft>
                <a:spcPts val="0"/>
              </a:spcAft>
              <a:buClr>
                <a:schemeClr val="dk1"/>
              </a:buClr>
              <a:buSzPts val="2800"/>
              <a:buFont typeface="Arial"/>
              <a:buNone/>
            </a:pPr>
            <a:r>
              <a:rPr lang="en" sz="2000" b="0" i="0" u="none" strike="noStrike" cap="none">
                <a:solidFill>
                  <a:srgbClr val="9E9E9E"/>
                </a:solidFill>
                <a:latin typeface="Oswald"/>
                <a:ea typeface="Oswald"/>
                <a:cs typeface="Oswald"/>
                <a:sym typeface="Oswald"/>
              </a:rPr>
              <a:t>      Jalpaiguri Government Engineering College</a:t>
            </a:r>
            <a:endParaRPr sz="2000" b="0" i="0" u="none" strike="noStrike" cap="none">
              <a:solidFill>
                <a:srgbClr val="9E9E9E"/>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4" name="Google Shape;204;p1"/>
          <p:cNvPicPr preferRelativeResize="0"/>
          <p:nvPr/>
        </p:nvPicPr>
        <p:blipFill rotWithShape="1">
          <a:blip r:embed="rId3">
            <a:alphaModFix/>
          </a:blip>
          <a:srcRect/>
          <a:stretch/>
        </p:blipFill>
        <p:spPr>
          <a:xfrm>
            <a:off x="3141625" y="2096150"/>
            <a:ext cx="1674800" cy="167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subTitle" idx="1"/>
          </p:nvPr>
        </p:nvSpPr>
        <p:spPr>
          <a:xfrm>
            <a:off x="6595075" y="2305850"/>
            <a:ext cx="2096100" cy="13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300"/>
              <a:buNone/>
            </a:pPr>
            <a:r>
              <a:rPr lang="en"/>
              <a:t>YOLO v8 algorithm for object detection</a:t>
            </a:r>
            <a:endParaRPr/>
          </a:p>
        </p:txBody>
      </p:sp>
      <p:sp>
        <p:nvSpPr>
          <p:cNvPr id="267" name="Google Shape;267;p10"/>
          <p:cNvSpPr txBox="1">
            <a:spLocks noGrp="1"/>
          </p:cNvSpPr>
          <p:nvPr>
            <p:ph type="title"/>
          </p:nvPr>
        </p:nvSpPr>
        <p:spPr>
          <a:xfrm>
            <a:off x="1730850" y="401725"/>
            <a:ext cx="5682300" cy="42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dirty="0"/>
              <a:t>Methodology for Developing ASL Hand Detection Model</a:t>
            </a:r>
            <a:endParaRPr dirty="0"/>
          </a:p>
        </p:txBody>
      </p:sp>
      <p:sp>
        <p:nvSpPr>
          <p:cNvPr id="268" name="Google Shape;268;p10"/>
          <p:cNvSpPr txBox="1">
            <a:spLocks noGrp="1"/>
          </p:cNvSpPr>
          <p:nvPr>
            <p:ph type="subTitle" idx="2"/>
          </p:nvPr>
        </p:nvSpPr>
        <p:spPr>
          <a:xfrm>
            <a:off x="467425" y="1394975"/>
            <a:ext cx="2198400" cy="822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300"/>
              <a:buNone/>
            </a:pPr>
            <a:r>
              <a:rPr lang="en"/>
              <a:t>Use of convolutional neural networks (CNNs)</a:t>
            </a:r>
            <a:endParaRPr/>
          </a:p>
        </p:txBody>
      </p:sp>
      <p:sp>
        <p:nvSpPr>
          <p:cNvPr id="269" name="Google Shape;269;p10"/>
          <p:cNvSpPr txBox="1">
            <a:spLocks noGrp="1"/>
          </p:cNvSpPr>
          <p:nvPr>
            <p:ph type="subTitle" idx="3"/>
          </p:nvPr>
        </p:nvSpPr>
        <p:spPr>
          <a:xfrm>
            <a:off x="456700" y="3405075"/>
            <a:ext cx="2361600" cy="885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300"/>
              <a:buNone/>
            </a:pPr>
            <a:r>
              <a:rPr lang="en"/>
              <a:t>Utilization of Ultralytics repository and modules for efficient training and inference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2"/>
          <p:cNvSpPr txBox="1">
            <a:spLocks noGrp="1"/>
          </p:cNvSpPr>
          <p:nvPr>
            <p:ph type="subTitle" idx="1"/>
          </p:nvPr>
        </p:nvSpPr>
        <p:spPr>
          <a:xfrm>
            <a:off x="467425" y="1394975"/>
            <a:ext cx="2198400" cy="121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300"/>
              <a:buNone/>
            </a:pPr>
            <a:r>
              <a:rPr lang="en"/>
              <a:t>Computer vision techniques form a crucial part of ASL hand detection systems.</a:t>
            </a:r>
            <a:endParaRPr/>
          </a:p>
        </p:txBody>
      </p:sp>
      <p:sp>
        <p:nvSpPr>
          <p:cNvPr id="275" name="Google Shape;275;p12"/>
          <p:cNvSpPr txBox="1">
            <a:spLocks noGrp="1"/>
          </p:cNvSpPr>
          <p:nvPr>
            <p:ph type="subTitle" idx="2"/>
          </p:nvPr>
        </p:nvSpPr>
        <p:spPr>
          <a:xfrm>
            <a:off x="467425" y="2750344"/>
            <a:ext cx="2198400" cy="1562281"/>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300"/>
              <a:buNone/>
            </a:pPr>
            <a:r>
              <a:rPr lang="en"/>
              <a:t>The literature review examines different computer vision techniques employed in ASL hand detection research, such as edge detection, contour analysis, and motion tracking.</a:t>
            </a:r>
            <a:endParaRPr/>
          </a:p>
        </p:txBody>
      </p:sp>
      <p:sp>
        <p:nvSpPr>
          <p:cNvPr id="276" name="Google Shape;276;p12"/>
          <p:cNvSpPr txBox="1">
            <a:spLocks noGrp="1"/>
          </p:cNvSpPr>
          <p:nvPr>
            <p:ph type="subTitle" idx="3"/>
          </p:nvPr>
        </p:nvSpPr>
        <p:spPr>
          <a:xfrm>
            <a:off x="6302925" y="1391075"/>
            <a:ext cx="2277300" cy="121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300"/>
              <a:buNone/>
            </a:pPr>
            <a:r>
              <a:rPr lang="en"/>
              <a:t>Deep learning frameworks and architectures commonly utilized in ASL hand detection are discussed, including CNNs, RNNs, and their variants (e.g., LSTM, GRU).</a:t>
            </a:r>
            <a:endParaRPr/>
          </a:p>
        </p:txBody>
      </p:sp>
      <p:sp>
        <p:nvSpPr>
          <p:cNvPr id="277" name="Google Shape;277;p12"/>
          <p:cNvSpPr txBox="1">
            <a:spLocks noGrp="1"/>
          </p:cNvSpPr>
          <p:nvPr>
            <p:ph type="subTitle" idx="4"/>
          </p:nvPr>
        </p:nvSpPr>
        <p:spPr>
          <a:xfrm>
            <a:off x="6302925" y="3096425"/>
            <a:ext cx="2277300" cy="173989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300"/>
              <a:buNone/>
            </a:pPr>
            <a:r>
              <a:rPr lang="en" dirty="0"/>
              <a:t>Specific tools, libraries, and repositories that have been used in ASL hand detection projects, such as OpenCV, TensorFlow, PyTorch, and Ultralytics are mentioned.</a:t>
            </a:r>
            <a:endParaRPr dirty="0"/>
          </a:p>
        </p:txBody>
      </p:sp>
      <p:sp>
        <p:nvSpPr>
          <p:cNvPr id="278" name="Google Shape;278;p12"/>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dirty="0"/>
              <a:t>Related Technologies and Tools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3"/>
          <p:cNvSpPr txBox="1">
            <a:spLocks noGrp="1"/>
          </p:cNvSpPr>
          <p:nvPr>
            <p:ph type="title"/>
          </p:nvPr>
        </p:nvSpPr>
        <p:spPr>
          <a:xfrm>
            <a:off x="642625" y="129099"/>
            <a:ext cx="4270500" cy="726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2400"/>
              <a:buNone/>
            </a:pPr>
            <a:r>
              <a:rPr lang="en"/>
              <a:t>       Yolo(You only look once) :</a:t>
            </a:r>
            <a:endParaRPr/>
          </a:p>
        </p:txBody>
      </p:sp>
      <p:sp>
        <p:nvSpPr>
          <p:cNvPr id="284" name="Google Shape;284;p13"/>
          <p:cNvSpPr txBox="1">
            <a:spLocks noGrp="1"/>
          </p:cNvSpPr>
          <p:nvPr>
            <p:ph type="subTitle" idx="1"/>
          </p:nvPr>
        </p:nvSpPr>
        <p:spPr>
          <a:xfrm>
            <a:off x="1098174" y="1212098"/>
            <a:ext cx="3902701" cy="1047727"/>
          </a:xfrm>
          <a:prstGeom prst="rect">
            <a:avLst/>
          </a:prstGeom>
          <a:noFill/>
          <a:ln>
            <a:noFill/>
          </a:ln>
        </p:spPr>
        <p:txBody>
          <a:bodyPr spcFirstLastPara="1" wrap="square" lIns="91425" tIns="91425" rIns="91425" bIns="91425" anchor="t" anchorCtr="0">
            <a:noAutofit/>
          </a:bodyPr>
          <a:lstStyle/>
          <a:p>
            <a:pPr marL="60960" lvl="0" indent="0" algn="l" rtl="0">
              <a:lnSpc>
                <a:spcPct val="90000"/>
              </a:lnSpc>
              <a:spcBef>
                <a:spcPts val="1000"/>
              </a:spcBef>
              <a:spcAft>
                <a:spcPts val="0"/>
              </a:spcAft>
              <a:buClr>
                <a:schemeClr val="dk1"/>
              </a:buClr>
              <a:buSzPts val="1000"/>
              <a:buNone/>
            </a:pPr>
            <a:r>
              <a:rPr lang="en" sz="1200" b="1">
                <a:solidFill>
                  <a:schemeClr val="dk1"/>
                </a:solidFill>
                <a:latin typeface="Calibri"/>
                <a:ea typeface="Calibri"/>
                <a:cs typeface="Calibri"/>
                <a:sym typeface="Calibri"/>
              </a:rPr>
              <a:t>Residual blocks: First, the image is divided into different grids. Each grid has dimension S x S. The process of converting the input image to grids is shown in the following figure. Each grid cell will detect objects that appear in it.</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1200"/>
              </a:spcAft>
              <a:buSzPts val="1100"/>
              <a:buNone/>
            </a:pPr>
            <a:endParaRPr sz="1000" b="1">
              <a:latin typeface="Open Sans"/>
              <a:ea typeface="Open Sans"/>
              <a:cs typeface="Open Sans"/>
              <a:sym typeface="Open Sans"/>
            </a:endParaRPr>
          </a:p>
        </p:txBody>
      </p:sp>
      <p:sp>
        <p:nvSpPr>
          <p:cNvPr id="285" name="Google Shape;285;p13"/>
          <p:cNvSpPr txBox="1">
            <a:spLocks noGrp="1"/>
          </p:cNvSpPr>
          <p:nvPr>
            <p:ph type="subTitle" idx="2"/>
          </p:nvPr>
        </p:nvSpPr>
        <p:spPr>
          <a:xfrm>
            <a:off x="1098174" y="2259826"/>
            <a:ext cx="4203590" cy="1235042"/>
          </a:xfrm>
          <a:prstGeom prst="rect">
            <a:avLst/>
          </a:prstGeom>
          <a:noFill/>
          <a:ln>
            <a:noFill/>
          </a:ln>
        </p:spPr>
        <p:txBody>
          <a:bodyPr spcFirstLastPara="1" wrap="square" lIns="91425" tIns="91425" rIns="91425" bIns="91425" anchor="t" anchorCtr="0">
            <a:noAutofit/>
          </a:bodyPr>
          <a:lstStyle/>
          <a:p>
            <a:pPr marL="67310" lvl="0" indent="0" algn="l" rtl="0">
              <a:lnSpc>
                <a:spcPct val="90000"/>
              </a:lnSpc>
              <a:spcBef>
                <a:spcPts val="1000"/>
              </a:spcBef>
              <a:spcAft>
                <a:spcPts val="0"/>
              </a:spcAft>
              <a:buClr>
                <a:schemeClr val="dk1"/>
              </a:buClr>
              <a:buSzPts val="900"/>
              <a:buNone/>
            </a:pPr>
            <a:r>
              <a:rPr lang="en" sz="1200" b="1">
                <a:solidFill>
                  <a:schemeClr val="dk1"/>
                </a:solidFill>
                <a:latin typeface="Calibri"/>
                <a:ea typeface="Calibri"/>
                <a:cs typeface="Calibri"/>
                <a:sym typeface="Calibri"/>
              </a:rPr>
              <a:t>Bounding box regression: A bounding box is an outline that highlights an object in an image with </a:t>
            </a:r>
            <a:r>
              <a:rPr lang="en" sz="1200">
                <a:solidFill>
                  <a:schemeClr val="dk1"/>
                </a:solidFill>
                <a:latin typeface="Calibri"/>
                <a:ea typeface="Calibri"/>
                <a:cs typeface="Calibri"/>
                <a:sym typeface="Calibri"/>
              </a:rPr>
              <a:t>some</a:t>
            </a:r>
            <a:r>
              <a:rPr lang="en" sz="1200" b="1">
                <a:solidFill>
                  <a:schemeClr val="dk1"/>
                </a:solidFill>
                <a:latin typeface="Calibri"/>
                <a:ea typeface="Calibri"/>
                <a:cs typeface="Calibri"/>
                <a:sym typeface="Calibri"/>
              </a:rPr>
              <a:t> attributes such as width, height and class , which is represented by the letter C. The center of the bounding box . YOLO uses single bounding box regression to predict objects' height, width, center, and class.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1200"/>
              </a:spcAft>
              <a:buSzPts val="275"/>
              <a:buNone/>
            </a:pPr>
            <a:endParaRPr sz="1200" b="1">
              <a:latin typeface="Open Sans"/>
              <a:ea typeface="Open Sans"/>
              <a:cs typeface="Open Sans"/>
              <a:sym typeface="Open Sans"/>
            </a:endParaRPr>
          </a:p>
        </p:txBody>
      </p:sp>
      <p:sp>
        <p:nvSpPr>
          <p:cNvPr id="286" name="Google Shape;286;p13"/>
          <p:cNvSpPr txBox="1">
            <a:spLocks noGrp="1"/>
          </p:cNvSpPr>
          <p:nvPr>
            <p:ph type="subTitle" idx="3"/>
          </p:nvPr>
        </p:nvSpPr>
        <p:spPr>
          <a:xfrm>
            <a:off x="1064809" y="3375263"/>
            <a:ext cx="4176489" cy="1639138"/>
          </a:xfrm>
          <a:prstGeom prst="rect">
            <a:avLst/>
          </a:prstGeom>
          <a:noFill/>
          <a:ln>
            <a:noFill/>
          </a:ln>
        </p:spPr>
        <p:txBody>
          <a:bodyPr spcFirstLastPara="1" wrap="square" lIns="91425" tIns="91425" rIns="91425" bIns="91425" anchor="t" anchorCtr="0">
            <a:noAutofit/>
          </a:bodyPr>
          <a:lstStyle/>
          <a:p>
            <a:pPr marL="67310" lvl="0" indent="0" algn="l" rtl="0">
              <a:lnSpc>
                <a:spcPct val="90000"/>
              </a:lnSpc>
              <a:spcBef>
                <a:spcPts val="1000"/>
              </a:spcBef>
              <a:spcAft>
                <a:spcPts val="0"/>
              </a:spcAft>
              <a:buClr>
                <a:schemeClr val="dk1"/>
              </a:buClr>
              <a:buSzPts val="900"/>
              <a:buNone/>
            </a:pPr>
            <a:r>
              <a:rPr lang="en" sz="1200" b="1">
                <a:solidFill>
                  <a:schemeClr val="dk1"/>
                </a:solidFill>
                <a:latin typeface="Calibri"/>
                <a:ea typeface="Calibri"/>
                <a:cs typeface="Calibri"/>
                <a:sym typeface="Calibri"/>
              </a:rPr>
              <a:t>Intersection over Union (IOU): Intersection over Union (IOU) is a tool in object detection that explains how boxes overlap. YOLO uses IOUs to surround perfect output boxes for objects perfectly. Each cell in the grid is responsible for predicting bounding boxes and their confidence scores. If the predicted bounding box is the same as the actual box, then the IOU equals 1. This technique can eliminate bounding boxes that do not equal the actual box.</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1200"/>
              </a:spcAft>
              <a:buSzPts val="275"/>
              <a:buNone/>
            </a:pPr>
            <a:endParaRPr sz="475" b="1">
              <a:latin typeface="Open Sans"/>
              <a:ea typeface="Open Sans"/>
              <a:cs typeface="Open Sans"/>
              <a:sym typeface="Open Sans"/>
            </a:endParaRPr>
          </a:p>
        </p:txBody>
      </p:sp>
      <p:sp>
        <p:nvSpPr>
          <p:cNvPr id="287" name="Google Shape;287;p13"/>
          <p:cNvSpPr>
            <a:spLocks noGrp="1"/>
          </p:cNvSpPr>
          <p:nvPr>
            <p:ph type="pic" idx="4"/>
          </p:nvPr>
        </p:nvSpPr>
        <p:spPr>
          <a:xfrm>
            <a:off x="5843075" y="632300"/>
            <a:ext cx="2615100" cy="3918900"/>
          </a:xfrm>
          <a:prstGeom prst="roundRect">
            <a:avLst>
              <a:gd name="adj" fmla="val 16667"/>
            </a:avLst>
          </a:prstGeom>
          <a:noFill/>
          <a:ln>
            <a:noFill/>
          </a:ln>
        </p:spPr>
      </p:sp>
      <p:pic>
        <p:nvPicPr>
          <p:cNvPr id="288" name="Google Shape;288;p13"/>
          <p:cNvPicPr preferRelativeResize="0"/>
          <p:nvPr/>
        </p:nvPicPr>
        <p:blipFill rotWithShape="1">
          <a:blip r:embed="rId3">
            <a:alphaModFix/>
          </a:blip>
          <a:srcRect/>
          <a:stretch/>
        </p:blipFill>
        <p:spPr>
          <a:xfrm>
            <a:off x="5241298" y="0"/>
            <a:ext cx="39027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4"/>
          <p:cNvSpPr txBox="1">
            <a:spLocks noGrp="1"/>
          </p:cNvSpPr>
          <p:nvPr>
            <p:ph type="title"/>
          </p:nvPr>
        </p:nvSpPr>
        <p:spPr>
          <a:xfrm>
            <a:off x="632175" y="920625"/>
            <a:ext cx="76797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Implementation</a:t>
            </a:r>
            <a:endParaRPr/>
          </a:p>
        </p:txBody>
      </p:sp>
      <p:sp>
        <p:nvSpPr>
          <p:cNvPr id="294" name="Google Shape;294;p14"/>
          <p:cNvSpPr txBox="1">
            <a:spLocks noGrp="1"/>
          </p:cNvSpPr>
          <p:nvPr>
            <p:ph type="body" idx="1"/>
          </p:nvPr>
        </p:nvSpPr>
        <p:spPr>
          <a:xfrm>
            <a:off x="632175" y="1717350"/>
            <a:ext cx="5520900" cy="1908184"/>
          </a:xfrm>
          <a:prstGeom prst="rect">
            <a:avLst/>
          </a:prstGeom>
          <a:noFill/>
          <a:ln>
            <a:noFill/>
          </a:ln>
        </p:spPr>
        <p:txBody>
          <a:bodyPr spcFirstLastPara="1" wrap="square" lIns="91425" tIns="91425" rIns="91425" bIns="91425" anchor="t" anchorCtr="0">
            <a:spAutoFit/>
          </a:bodyPr>
          <a:lstStyle/>
          <a:p>
            <a:pPr marL="457200" lvl="0" indent="-311150" algn="just" rtl="0">
              <a:lnSpc>
                <a:spcPct val="200000"/>
              </a:lnSpc>
              <a:spcBef>
                <a:spcPts val="0"/>
              </a:spcBef>
              <a:spcAft>
                <a:spcPts val="0"/>
              </a:spcAft>
              <a:buSzPts val="1300"/>
              <a:buChar char="●"/>
            </a:pPr>
            <a:r>
              <a:rPr lang="en" sz="1400" dirty="0"/>
              <a:t>Data Acquisition and Pre-processing</a:t>
            </a:r>
            <a:endParaRPr sz="1400" dirty="0"/>
          </a:p>
          <a:p>
            <a:pPr marL="457200" lvl="0" indent="-311150" algn="just" rtl="0">
              <a:lnSpc>
                <a:spcPct val="200000"/>
              </a:lnSpc>
              <a:spcBef>
                <a:spcPts val="0"/>
              </a:spcBef>
              <a:spcAft>
                <a:spcPts val="0"/>
              </a:spcAft>
              <a:buSzPts val="1300"/>
              <a:buChar char="●"/>
            </a:pPr>
            <a:r>
              <a:rPr lang="en-US" sz="1400" dirty="0"/>
              <a:t>Setting Up the Development Environment</a:t>
            </a:r>
          </a:p>
          <a:p>
            <a:pPr marL="457200" lvl="0" indent="-311150" algn="just" rtl="0">
              <a:lnSpc>
                <a:spcPct val="200000"/>
              </a:lnSpc>
              <a:spcBef>
                <a:spcPts val="0"/>
              </a:spcBef>
              <a:spcAft>
                <a:spcPts val="0"/>
              </a:spcAft>
              <a:buSzPts val="1300"/>
              <a:buChar char="●"/>
            </a:pPr>
            <a:r>
              <a:rPr lang="en" sz="1400" dirty="0"/>
              <a:t>Training the ASL Hand Detection Model</a:t>
            </a:r>
            <a:endParaRPr sz="1400" dirty="0"/>
          </a:p>
          <a:p>
            <a:pPr marL="457200" lvl="0" indent="-311150" algn="just" rtl="0">
              <a:lnSpc>
                <a:spcPct val="200000"/>
              </a:lnSpc>
              <a:spcBef>
                <a:spcPts val="0"/>
              </a:spcBef>
              <a:spcAft>
                <a:spcPts val="0"/>
              </a:spcAft>
              <a:buSzPts val="1300"/>
              <a:buChar char="●"/>
            </a:pPr>
            <a:r>
              <a:rPr lang="en" sz="1400" dirty="0"/>
              <a:t>Evaluation Metrics and Performance Analysis</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515efde4af_0_3"/>
          <p:cNvSpPr txBox="1">
            <a:spLocks noGrp="1"/>
          </p:cNvSpPr>
          <p:nvPr>
            <p:ph type="title"/>
          </p:nvPr>
        </p:nvSpPr>
        <p:spPr>
          <a:xfrm>
            <a:off x="1240800" y="27005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a:t>
            </a:r>
            <a:endParaRPr dirty="0"/>
          </a:p>
        </p:txBody>
      </p:sp>
      <p:sp>
        <p:nvSpPr>
          <p:cNvPr id="300" name="Google Shape;300;g2515efde4af_0_3"/>
          <p:cNvSpPr txBox="1">
            <a:spLocks noGrp="1"/>
          </p:cNvSpPr>
          <p:nvPr>
            <p:ph type="subTitle" idx="1"/>
          </p:nvPr>
        </p:nvSpPr>
        <p:spPr>
          <a:xfrm>
            <a:off x="700750" y="1154100"/>
            <a:ext cx="5982900" cy="3731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An analysis of individual classes reveals variations in the model's performance. Classes such as B, C, E, F, G, H, L, O, Q, S, W, X, and Z achieved high precision and recall values, indicating successful detection and classification of corresponding hand gestures. These classes consistently attained mAP50 and mAP50-95 scores of above 0.95, suggesting a high level of accuracy in recognizing these gestures. </a:t>
            </a:r>
          </a:p>
          <a:p>
            <a:pPr marL="146050" lvl="0" indent="0" algn="l" rtl="0">
              <a:spcBef>
                <a:spcPts val="0"/>
              </a:spcBef>
              <a:spcAft>
                <a:spcPts val="0"/>
              </a:spcAft>
              <a:buSzPts val="1300"/>
            </a:pPr>
            <a:endParaRPr dirty="0"/>
          </a:p>
          <a:p>
            <a:pPr marL="457200" lvl="0" indent="-311150" algn="l" rtl="0">
              <a:spcBef>
                <a:spcPts val="0"/>
              </a:spcBef>
              <a:spcAft>
                <a:spcPts val="0"/>
              </a:spcAft>
              <a:buSzPts val="1300"/>
              <a:buChar char="●"/>
            </a:pPr>
            <a:r>
              <a:rPr lang="en" dirty="0"/>
              <a:t>However, certain classes such as I, J, K, N, P, R, T, U, V, and Y exhibited lower precision and recall values, indicating room for improvement in detecting and classifying their respective hand gestures. The model achieved relatively lower mAP scores for these classes, highlighting the challenges faced in accurately identifying these gestures.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515efde4af_0_17"/>
          <p:cNvPicPr preferRelativeResize="0"/>
          <p:nvPr/>
        </p:nvPicPr>
        <p:blipFill>
          <a:blip r:embed="rId3">
            <a:alphaModFix/>
          </a:blip>
          <a:stretch>
            <a:fillRect/>
          </a:stretch>
        </p:blipFill>
        <p:spPr>
          <a:xfrm>
            <a:off x="1303175" y="164325"/>
            <a:ext cx="7494475" cy="489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515efde4af_0_31"/>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One of the key applications of the ASL hand detection model is its integration with sign language interpretation systems.</a:t>
            </a:r>
            <a:endParaRPr dirty="0"/>
          </a:p>
        </p:txBody>
      </p:sp>
      <p:sp>
        <p:nvSpPr>
          <p:cNvPr id="311" name="Google Shape;311;g2515efde4af_0_31"/>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By deploying the model on mobile devices, individuals with hearing impairments can have access to on-the-go communication assistance.</a:t>
            </a:r>
            <a:endParaRPr dirty="0"/>
          </a:p>
        </p:txBody>
      </p:sp>
      <p:sp>
        <p:nvSpPr>
          <p:cNvPr id="312" name="Google Shape;312;g2515efde4af_0_31"/>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Another area of future enhancement lies in providing real-time feedback and gesture correction capabilities within the ASL hand detection model</a:t>
            </a:r>
            <a:endParaRPr/>
          </a:p>
        </p:txBody>
      </p:sp>
      <p:sp>
        <p:nvSpPr>
          <p:cNvPr id="313" name="Google Shape;313;g2515efde4af_0_31"/>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dirty="0"/>
              <a:t>Wearable devices or smart glasses equipped with the model can provide real-time feedback and assistance, guiding users in their interactions with others</a:t>
            </a:r>
            <a:endParaRPr dirty="0"/>
          </a:p>
        </p:txBody>
      </p:sp>
      <p:sp>
        <p:nvSpPr>
          <p:cNvPr id="314" name="Google Shape;314;g2515efde4af_0_31"/>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Scope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8"/>
          <p:cNvSpPr txBox="1">
            <a:spLocks noGrp="1"/>
          </p:cNvSpPr>
          <p:nvPr>
            <p:ph type="title"/>
          </p:nvPr>
        </p:nvSpPr>
        <p:spPr>
          <a:xfrm>
            <a:off x="632175" y="920625"/>
            <a:ext cx="50460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Limitations</a:t>
            </a:r>
            <a:endParaRPr/>
          </a:p>
        </p:txBody>
      </p:sp>
      <p:sp>
        <p:nvSpPr>
          <p:cNvPr id="320" name="Google Shape;320;p8"/>
          <p:cNvSpPr txBox="1">
            <a:spLocks noGrp="1"/>
          </p:cNvSpPr>
          <p:nvPr>
            <p:ph type="subTitle" idx="1"/>
          </p:nvPr>
        </p:nvSpPr>
        <p:spPr>
          <a:xfrm>
            <a:off x="642700" y="1723724"/>
            <a:ext cx="5471588" cy="3207939"/>
          </a:xfrm>
          <a:prstGeom prst="rect">
            <a:avLst/>
          </a:prstGeom>
          <a:noFill/>
          <a:ln>
            <a:noFill/>
          </a:ln>
        </p:spPr>
        <p:txBody>
          <a:bodyPr spcFirstLastPara="1" wrap="square" lIns="91425" tIns="91425" rIns="91425" bIns="91425" anchor="t" anchorCtr="0">
            <a:normAutofit fontScale="92500"/>
          </a:bodyPr>
          <a:lstStyle/>
          <a:p>
            <a:pPr marL="488950" lvl="0" indent="-349593" algn="l" rtl="0">
              <a:lnSpc>
                <a:spcPct val="115000"/>
              </a:lnSpc>
              <a:spcBef>
                <a:spcPts val="0"/>
              </a:spcBef>
              <a:spcAft>
                <a:spcPts val="0"/>
              </a:spcAft>
              <a:buSzPts val="1405"/>
              <a:buFont typeface="Wingdings" panose="05000000000000000000" pitchFamily="2" charset="2"/>
              <a:buChar char="§"/>
            </a:pPr>
            <a:r>
              <a:rPr lang="en" dirty="0"/>
              <a:t>Focus on Hand Gestures: The project primarily focuses on hand gestures and their recognition within ASL. It may not include the interpretation of facial expressions, body movements, or other non-manual components of sign language.</a:t>
            </a:r>
            <a:endParaRPr dirty="0"/>
          </a:p>
          <a:p>
            <a:pPr marL="514350" lvl="0" indent="-285750" algn="l" rtl="0">
              <a:lnSpc>
                <a:spcPct val="115000"/>
              </a:lnSpc>
              <a:spcBef>
                <a:spcPts val="0"/>
              </a:spcBef>
              <a:spcAft>
                <a:spcPts val="0"/>
              </a:spcAft>
              <a:buSzPts val="1405"/>
              <a:buFont typeface="Wingdings" panose="05000000000000000000" pitchFamily="2" charset="2"/>
              <a:buChar char="§"/>
            </a:pPr>
            <a:endParaRPr dirty="0"/>
          </a:p>
          <a:p>
            <a:pPr marL="488950" lvl="0" indent="-349593" algn="l" rtl="0">
              <a:lnSpc>
                <a:spcPct val="115000"/>
              </a:lnSpc>
              <a:spcBef>
                <a:spcPts val="0"/>
              </a:spcBef>
              <a:spcAft>
                <a:spcPts val="0"/>
              </a:spcAft>
              <a:buSzPts val="1405"/>
              <a:buFont typeface="Wingdings" panose="05000000000000000000" pitchFamily="2" charset="2"/>
              <a:buChar char="§"/>
            </a:pPr>
            <a:r>
              <a:rPr lang="en" dirty="0"/>
              <a:t>Hardware Resources: The project  considers hardware resources and limitations, ensuring that the developed ASL hand detection model can run efficiently on different devices. </a:t>
            </a:r>
            <a:endParaRPr dirty="0"/>
          </a:p>
          <a:p>
            <a:pPr marL="514350" lvl="0" indent="-285750" algn="l" rtl="0">
              <a:lnSpc>
                <a:spcPct val="115000"/>
              </a:lnSpc>
              <a:spcBef>
                <a:spcPts val="0"/>
              </a:spcBef>
              <a:spcAft>
                <a:spcPts val="0"/>
              </a:spcAft>
              <a:buSzPts val="1405"/>
              <a:buFont typeface="Wingdings" panose="05000000000000000000" pitchFamily="2" charset="2"/>
              <a:buChar char="§"/>
            </a:pPr>
            <a:endParaRPr dirty="0"/>
          </a:p>
          <a:p>
            <a:pPr marL="488950" lvl="0" indent="-349593" algn="l" rtl="0">
              <a:lnSpc>
                <a:spcPct val="115000"/>
              </a:lnSpc>
              <a:spcBef>
                <a:spcPts val="0"/>
              </a:spcBef>
              <a:spcAft>
                <a:spcPts val="0"/>
              </a:spcAft>
              <a:buSzPts val="1405"/>
              <a:buFont typeface="Wingdings" panose="05000000000000000000" pitchFamily="2" charset="2"/>
              <a:buChar char="§"/>
            </a:pPr>
            <a:r>
              <a:rPr lang="en" dirty="0"/>
              <a:t> Dataset and Training: The projectl utilizes the Roboflow dataset and the Ultralytics platform. The training and evaluation of the ASL hand detection model is be based on these resources, and other datasets may not be explored within the scope of this project.</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5161299808_0_2"/>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26" name="Google Shape;326;g25161299808_0_2"/>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dirty="0"/>
              <a:t>The ASL hand detection model demonstrated high accuracy and performance in detecting ASL hand gestures.</a:t>
            </a:r>
          </a:p>
          <a:p>
            <a:pPr marL="146050" lvl="0" indent="0" algn="l" rtl="0">
              <a:spcBef>
                <a:spcPts val="0"/>
              </a:spcBef>
              <a:spcAft>
                <a:spcPts val="0"/>
              </a:spcAft>
              <a:buSzPts val="1300"/>
            </a:pPr>
            <a:endParaRPr dirty="0"/>
          </a:p>
          <a:p>
            <a:pPr marL="457200" lvl="0" indent="-311150" algn="l" rtl="0">
              <a:spcBef>
                <a:spcPts val="0"/>
              </a:spcBef>
              <a:spcAft>
                <a:spcPts val="0"/>
              </a:spcAft>
              <a:buSzPts val="1300"/>
              <a:buChar char="●"/>
            </a:pPr>
            <a:r>
              <a:rPr lang="en" dirty="0"/>
              <a:t>The development and implementation of the ASL hand detection model contribute significantly to the fields of computer vision and assistive technologies. The model's ability to accurately detect ASL hand gestures bridges the communication gap for individuals with hearing impairments.</a:t>
            </a:r>
          </a:p>
          <a:p>
            <a:pPr marL="146050" lvl="0" indent="0" algn="l" rtl="0">
              <a:spcBef>
                <a:spcPts val="0"/>
              </a:spcBef>
              <a:spcAft>
                <a:spcPts val="0"/>
              </a:spcAft>
              <a:buSzPts val="1300"/>
            </a:pPr>
            <a:endParaRPr dirty="0"/>
          </a:p>
          <a:p>
            <a:pPr marL="457200" lvl="0" indent="-311150" algn="l" rtl="0">
              <a:spcBef>
                <a:spcPts val="0"/>
              </a:spcBef>
              <a:spcAft>
                <a:spcPts val="0"/>
              </a:spcAft>
              <a:buSzPts val="1300"/>
              <a:buChar char="●"/>
            </a:pPr>
            <a:r>
              <a:rPr lang="en" dirty="0"/>
              <a:t>While the ASL hand detection project has achieved notable success, there are several avenues for future research and development in the field. Further enhancements to the model can focus on improving accuracy, extending gesture recognition capabilities to include more complex gestures, and exploring multi-modal approaches that integrate hand movements with facial expressions.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5161299808_0_10"/>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43654"/>
              <a:buNone/>
            </a:pPr>
            <a:r>
              <a:rPr lang="en" sz="4022"/>
              <a:t>Prepared by :</a:t>
            </a:r>
            <a:endParaRPr sz="4022"/>
          </a:p>
          <a:p>
            <a:pPr marL="0" lvl="0" indent="0" algn="ctr" rtl="0">
              <a:lnSpc>
                <a:spcPct val="100000"/>
              </a:lnSpc>
              <a:spcBef>
                <a:spcPts val="0"/>
              </a:spcBef>
              <a:spcAft>
                <a:spcPts val="0"/>
              </a:spcAft>
              <a:buSzPct val="152046"/>
              <a:buNone/>
            </a:pPr>
            <a:endParaRPr sz="3800"/>
          </a:p>
          <a:p>
            <a:pPr marL="0" lvl="0" indent="0" algn="ctr" rtl="0">
              <a:lnSpc>
                <a:spcPct val="100000"/>
              </a:lnSpc>
              <a:spcBef>
                <a:spcPts val="0"/>
              </a:spcBef>
              <a:spcAft>
                <a:spcPts val="0"/>
              </a:spcAft>
              <a:buSzPct val="214947"/>
              <a:buNone/>
            </a:pPr>
            <a:r>
              <a:rPr lang="en" sz="2688">
                <a:latin typeface="Arial"/>
                <a:ea typeface="Arial"/>
                <a:cs typeface="Arial"/>
                <a:sym typeface="Arial"/>
              </a:rPr>
              <a:t>Abhishek Srivastav</a:t>
            </a:r>
            <a:endParaRPr sz="2688">
              <a:latin typeface="Arial"/>
              <a:ea typeface="Arial"/>
              <a:cs typeface="Arial"/>
              <a:sym typeface="Arial"/>
            </a:endParaRPr>
          </a:p>
          <a:p>
            <a:pPr marL="0" lvl="0" indent="0" algn="ctr" rtl="0">
              <a:lnSpc>
                <a:spcPct val="100000"/>
              </a:lnSpc>
              <a:spcBef>
                <a:spcPts val="0"/>
              </a:spcBef>
              <a:spcAft>
                <a:spcPts val="0"/>
              </a:spcAft>
              <a:buSzPct val="214947"/>
              <a:buNone/>
            </a:pPr>
            <a:r>
              <a:rPr lang="en" sz="2688">
                <a:latin typeface="Arial"/>
                <a:ea typeface="Arial"/>
                <a:cs typeface="Arial"/>
                <a:sym typeface="Arial"/>
              </a:rPr>
              <a:t>Akash kumar shaw</a:t>
            </a:r>
            <a:endParaRPr sz="2688">
              <a:latin typeface="Arial"/>
              <a:ea typeface="Arial"/>
              <a:cs typeface="Arial"/>
              <a:sym typeface="Arial"/>
            </a:endParaRPr>
          </a:p>
          <a:p>
            <a:pPr marL="0" lvl="0" indent="0" algn="ctr" rtl="0">
              <a:lnSpc>
                <a:spcPct val="100000"/>
              </a:lnSpc>
              <a:spcBef>
                <a:spcPts val="0"/>
              </a:spcBef>
              <a:spcAft>
                <a:spcPts val="0"/>
              </a:spcAft>
              <a:buSzPct val="214947"/>
              <a:buNone/>
            </a:pPr>
            <a:r>
              <a:rPr lang="en" sz="2688">
                <a:latin typeface="Arial"/>
                <a:ea typeface="Arial"/>
                <a:cs typeface="Arial"/>
                <a:sym typeface="Arial"/>
              </a:rPr>
              <a:t>Shouvik De</a:t>
            </a:r>
            <a:endParaRPr sz="2688">
              <a:latin typeface="Arial"/>
              <a:ea typeface="Arial"/>
              <a:cs typeface="Arial"/>
              <a:sym typeface="Arial"/>
            </a:endParaRPr>
          </a:p>
          <a:p>
            <a:pPr marL="0" lvl="0" indent="0" algn="ctr" rtl="0">
              <a:lnSpc>
                <a:spcPct val="100000"/>
              </a:lnSpc>
              <a:spcBef>
                <a:spcPts val="0"/>
              </a:spcBef>
              <a:spcAft>
                <a:spcPts val="0"/>
              </a:spcAft>
              <a:buSzPct val="214947"/>
              <a:buNone/>
            </a:pPr>
            <a:r>
              <a:rPr lang="en" sz="2688">
                <a:latin typeface="Arial"/>
                <a:ea typeface="Arial"/>
                <a:cs typeface="Arial"/>
                <a:sym typeface="Arial"/>
              </a:rPr>
              <a:t>Shreetama Mukherjee</a:t>
            </a:r>
            <a:endParaRPr sz="2688">
              <a:latin typeface="Arial"/>
              <a:ea typeface="Arial"/>
              <a:cs typeface="Arial"/>
              <a:sym typeface="Arial"/>
            </a:endParaRPr>
          </a:p>
        </p:txBody>
      </p:sp>
      <p:sp>
        <p:nvSpPr>
          <p:cNvPr id="210" name="Google Shape;210;p2"/>
          <p:cNvSpPr txBox="1">
            <a:spLocks noGrp="1"/>
          </p:cNvSpPr>
          <p:nvPr>
            <p:ph type="subTitle" idx="1"/>
          </p:nvPr>
        </p:nvSpPr>
        <p:spPr>
          <a:xfrm>
            <a:off x="311700" y="314967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605"/>
              <a:buNone/>
            </a:pPr>
            <a:r>
              <a:rPr lang="en" sz="2340"/>
              <a:t>Under the supervision</a:t>
            </a:r>
            <a:endParaRPr sz="2340"/>
          </a:p>
          <a:p>
            <a:pPr marL="0" lvl="0" indent="0" algn="ctr" rtl="0">
              <a:lnSpc>
                <a:spcPct val="80000"/>
              </a:lnSpc>
              <a:spcBef>
                <a:spcPts val="0"/>
              </a:spcBef>
              <a:spcAft>
                <a:spcPts val="0"/>
              </a:spcAft>
              <a:buSzPts val="605"/>
              <a:buNone/>
            </a:pPr>
            <a:r>
              <a:rPr lang="en" sz="2340"/>
              <a:t> of :</a:t>
            </a:r>
            <a:endParaRPr sz="2340"/>
          </a:p>
          <a:p>
            <a:pPr marL="0" lvl="0" indent="0" algn="ctr" rtl="0">
              <a:lnSpc>
                <a:spcPct val="80000"/>
              </a:lnSpc>
              <a:spcBef>
                <a:spcPts val="0"/>
              </a:spcBef>
              <a:spcAft>
                <a:spcPts val="0"/>
              </a:spcAft>
              <a:buSzPts val="605"/>
              <a:buNone/>
            </a:pPr>
            <a:r>
              <a:rPr lang="en" sz="2340"/>
              <a:t>Prof. Subrata Kumar Mandal</a:t>
            </a:r>
            <a:endParaRPr sz="2340"/>
          </a:p>
          <a:p>
            <a:pPr marL="0" lvl="0" indent="0" algn="ctr" rtl="0">
              <a:lnSpc>
                <a:spcPct val="80000"/>
              </a:lnSpc>
              <a:spcBef>
                <a:spcPts val="0"/>
              </a:spcBef>
              <a:spcAft>
                <a:spcPts val="0"/>
              </a:spcAft>
              <a:buSzPts val="605"/>
              <a:buNone/>
            </a:pPr>
            <a:r>
              <a:rPr lang="en" sz="1940"/>
              <a:t> </a:t>
            </a:r>
            <a:r>
              <a:rPr lang="en" sz="1740">
                <a:solidFill>
                  <a:srgbClr val="7F7F7F"/>
                </a:solidFill>
              </a:rPr>
              <a:t>Department of Information Technology</a:t>
            </a:r>
            <a:endParaRPr sz="1740">
              <a:solidFill>
                <a:srgbClr val="7F7F7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
          <p:cNvSpPr txBox="1">
            <a:spLocks noGrp="1"/>
          </p:cNvSpPr>
          <p:nvPr>
            <p:ph type="ctrTitle"/>
          </p:nvPr>
        </p:nvSpPr>
        <p:spPr>
          <a:xfrm>
            <a:off x="311708" y="-10540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3600" u="sng" dirty="0">
                <a:latin typeface="Arial"/>
                <a:ea typeface="Arial"/>
                <a:cs typeface="Arial"/>
                <a:sym typeface="Arial"/>
              </a:rPr>
              <a:t>Content</a:t>
            </a:r>
            <a:endParaRPr sz="3600" u="sng" dirty="0">
              <a:latin typeface="Arial"/>
              <a:ea typeface="Arial"/>
              <a:cs typeface="Arial"/>
              <a:sym typeface="Arial"/>
            </a:endParaRPr>
          </a:p>
        </p:txBody>
      </p:sp>
      <p:sp>
        <p:nvSpPr>
          <p:cNvPr id="216" name="Google Shape;216;p3"/>
          <p:cNvSpPr txBox="1">
            <a:spLocks noGrp="1"/>
          </p:cNvSpPr>
          <p:nvPr>
            <p:ph type="subTitle" idx="1"/>
          </p:nvPr>
        </p:nvSpPr>
        <p:spPr>
          <a:xfrm>
            <a:off x="1026950" y="1729700"/>
            <a:ext cx="8520600" cy="792600"/>
          </a:xfrm>
          <a:prstGeom prst="rect">
            <a:avLst/>
          </a:prstGeom>
          <a:noFill/>
          <a:ln>
            <a:noFill/>
          </a:ln>
        </p:spPr>
        <p:txBody>
          <a:bodyPr spcFirstLastPara="1" wrap="square" lIns="91425" tIns="91425" rIns="91425" bIns="91425" anchor="t" anchorCtr="0">
            <a:noAutofit/>
          </a:bodyPr>
          <a:lstStyle/>
          <a:p>
            <a:pPr marL="228600" lvl="0" indent="-165100" algn="l" rtl="0">
              <a:lnSpc>
                <a:spcPct val="90000"/>
              </a:lnSpc>
              <a:spcBef>
                <a:spcPts val="0"/>
              </a:spcBef>
              <a:spcAft>
                <a:spcPts val="0"/>
              </a:spcAft>
              <a:buClr>
                <a:schemeClr val="dk1"/>
              </a:buClr>
              <a:buSzPts val="1800"/>
              <a:buChar char="•"/>
            </a:pPr>
            <a:r>
              <a:rPr lang="en" sz="1800">
                <a:solidFill>
                  <a:schemeClr val="dk1"/>
                </a:solidFill>
                <a:latin typeface="Constantia"/>
                <a:ea typeface="Constantia"/>
                <a:cs typeface="Constantia"/>
                <a:sym typeface="Constantia"/>
              </a:rPr>
              <a:t>Abstract</a:t>
            </a:r>
            <a:endParaRPr sz="1800">
              <a:solidFill>
                <a:schemeClr val="dk1"/>
              </a:solidFill>
              <a:latin typeface="Constantia"/>
              <a:ea typeface="Constantia"/>
              <a:cs typeface="Constantia"/>
              <a:sym typeface="Constantia"/>
            </a:endParaRPr>
          </a:p>
          <a:p>
            <a:pPr marL="228600" lvl="0" indent="-165100" algn="l" rtl="0">
              <a:lnSpc>
                <a:spcPct val="90000"/>
              </a:lnSpc>
              <a:spcBef>
                <a:spcPts val="1000"/>
              </a:spcBef>
              <a:spcAft>
                <a:spcPts val="0"/>
              </a:spcAft>
              <a:buClr>
                <a:schemeClr val="dk1"/>
              </a:buClr>
              <a:buSzPts val="1800"/>
              <a:buChar char="•"/>
            </a:pPr>
            <a:r>
              <a:rPr lang="en" sz="1800">
                <a:solidFill>
                  <a:schemeClr val="dk1"/>
                </a:solidFill>
                <a:latin typeface="Constantia"/>
                <a:ea typeface="Constantia"/>
                <a:cs typeface="Constantia"/>
                <a:sym typeface="Constantia"/>
              </a:rPr>
              <a:t>Problem Statement</a:t>
            </a:r>
            <a:endParaRPr sz="1800">
              <a:solidFill>
                <a:schemeClr val="dk1"/>
              </a:solidFill>
              <a:latin typeface="Constantia"/>
              <a:ea typeface="Constantia"/>
              <a:cs typeface="Constantia"/>
              <a:sym typeface="Constantia"/>
            </a:endParaRPr>
          </a:p>
          <a:p>
            <a:pPr marL="228600" lvl="0" indent="-184150" algn="l" rtl="0">
              <a:lnSpc>
                <a:spcPct val="90000"/>
              </a:lnSpc>
              <a:spcBef>
                <a:spcPts val="1000"/>
              </a:spcBef>
              <a:spcAft>
                <a:spcPts val="0"/>
              </a:spcAft>
              <a:buClr>
                <a:schemeClr val="dk1"/>
              </a:buClr>
              <a:buSzPts val="2100"/>
              <a:buFont typeface="Constantia"/>
              <a:buChar char="•"/>
            </a:pPr>
            <a:r>
              <a:rPr lang="en" sz="1800">
                <a:solidFill>
                  <a:schemeClr val="dk1"/>
                </a:solidFill>
                <a:latin typeface="Constantia"/>
                <a:ea typeface="Constantia"/>
                <a:cs typeface="Constantia"/>
                <a:sym typeface="Constantia"/>
              </a:rPr>
              <a:t>Objective</a:t>
            </a:r>
            <a:endParaRPr sz="1800">
              <a:solidFill>
                <a:schemeClr val="dk1"/>
              </a:solidFill>
              <a:latin typeface="Constantia"/>
              <a:ea typeface="Constantia"/>
              <a:cs typeface="Constantia"/>
              <a:sym typeface="Constantia"/>
            </a:endParaRPr>
          </a:p>
          <a:p>
            <a:pPr marL="228600" lvl="0" indent="-152400" algn="l" rtl="0">
              <a:lnSpc>
                <a:spcPct val="90000"/>
              </a:lnSpc>
              <a:spcBef>
                <a:spcPts val="1000"/>
              </a:spcBef>
              <a:spcAft>
                <a:spcPts val="0"/>
              </a:spcAft>
              <a:buClr>
                <a:schemeClr val="dk1"/>
              </a:buClr>
              <a:buSzPts val="1600"/>
              <a:buFont typeface="Calibri"/>
              <a:buChar char="•"/>
            </a:pPr>
            <a:r>
              <a:rPr lang="en" sz="1800">
                <a:solidFill>
                  <a:schemeClr val="dk1"/>
                </a:solidFill>
                <a:latin typeface="Constantia"/>
                <a:ea typeface="Constantia"/>
                <a:cs typeface="Constantia"/>
                <a:sym typeface="Constantia"/>
              </a:rPr>
              <a:t>Scope and Significance</a:t>
            </a:r>
            <a:endParaRPr sz="1800">
              <a:solidFill>
                <a:schemeClr val="dk1"/>
              </a:solidFill>
              <a:latin typeface="Constantia"/>
              <a:ea typeface="Constantia"/>
              <a:cs typeface="Constantia"/>
              <a:sym typeface="Constantia"/>
            </a:endParaRPr>
          </a:p>
          <a:p>
            <a:pPr marL="228600" lvl="0" indent="-165100" algn="l" rtl="0">
              <a:lnSpc>
                <a:spcPct val="90000"/>
              </a:lnSpc>
              <a:spcBef>
                <a:spcPts val="1000"/>
              </a:spcBef>
              <a:spcAft>
                <a:spcPts val="0"/>
              </a:spcAft>
              <a:buClr>
                <a:schemeClr val="dk1"/>
              </a:buClr>
              <a:buSzPts val="1800"/>
              <a:buChar char="•"/>
            </a:pPr>
            <a:r>
              <a:rPr lang="en" sz="1800">
                <a:solidFill>
                  <a:schemeClr val="dk1"/>
                </a:solidFill>
                <a:latin typeface="Constantia"/>
                <a:ea typeface="Constantia"/>
                <a:cs typeface="Constantia"/>
                <a:sym typeface="Constantia"/>
              </a:rPr>
              <a:t>Methodology of Proposed Algorithms </a:t>
            </a:r>
            <a:endParaRPr sz="1800">
              <a:solidFill>
                <a:schemeClr val="dk1"/>
              </a:solidFill>
              <a:latin typeface="Constantia"/>
              <a:ea typeface="Constantia"/>
              <a:cs typeface="Constantia"/>
              <a:sym typeface="Constantia"/>
            </a:endParaRPr>
          </a:p>
          <a:p>
            <a:pPr marL="228600" lvl="0" indent="-165100" algn="l" rtl="0">
              <a:lnSpc>
                <a:spcPct val="90000"/>
              </a:lnSpc>
              <a:spcBef>
                <a:spcPts val="1000"/>
              </a:spcBef>
              <a:spcAft>
                <a:spcPts val="0"/>
              </a:spcAft>
              <a:buClr>
                <a:schemeClr val="dk1"/>
              </a:buClr>
              <a:buSzPts val="1800"/>
              <a:buChar char="•"/>
            </a:pPr>
            <a:r>
              <a:rPr lang="en" sz="1800">
                <a:solidFill>
                  <a:schemeClr val="dk1"/>
                </a:solidFill>
                <a:latin typeface="Constantia"/>
                <a:ea typeface="Constantia"/>
                <a:cs typeface="Constantia"/>
                <a:sym typeface="Constantia"/>
              </a:rPr>
              <a:t>Proposed Work</a:t>
            </a:r>
            <a:endParaRPr sz="1800">
              <a:solidFill>
                <a:schemeClr val="dk1"/>
              </a:solidFill>
              <a:latin typeface="Constantia"/>
              <a:ea typeface="Constantia"/>
              <a:cs typeface="Constantia"/>
              <a:sym typeface="Constantia"/>
            </a:endParaRPr>
          </a:p>
          <a:p>
            <a:pPr marL="228600" lvl="0" indent="-165100" algn="l" rtl="0">
              <a:lnSpc>
                <a:spcPct val="90000"/>
              </a:lnSpc>
              <a:spcBef>
                <a:spcPts val="1000"/>
              </a:spcBef>
              <a:spcAft>
                <a:spcPts val="0"/>
              </a:spcAft>
              <a:buClr>
                <a:schemeClr val="dk1"/>
              </a:buClr>
              <a:buSzPts val="1800"/>
              <a:buChar char="•"/>
            </a:pPr>
            <a:r>
              <a:rPr lang="en" sz="1800">
                <a:solidFill>
                  <a:schemeClr val="dk1"/>
                </a:solidFill>
                <a:latin typeface="Constantia"/>
                <a:ea typeface="Constantia"/>
                <a:cs typeface="Constantia"/>
                <a:sym typeface="Constantia"/>
              </a:rPr>
              <a:t>Results</a:t>
            </a:r>
            <a:endParaRPr sz="1800">
              <a:solidFill>
                <a:schemeClr val="dk1"/>
              </a:solidFill>
              <a:latin typeface="Constantia"/>
              <a:ea typeface="Constantia"/>
              <a:cs typeface="Constantia"/>
              <a:sym typeface="Constantia"/>
            </a:endParaRPr>
          </a:p>
          <a:p>
            <a:pPr marL="228600" lvl="0" indent="-165100" algn="l" rtl="0">
              <a:lnSpc>
                <a:spcPct val="90000"/>
              </a:lnSpc>
              <a:spcBef>
                <a:spcPts val="1000"/>
              </a:spcBef>
              <a:spcAft>
                <a:spcPts val="0"/>
              </a:spcAft>
              <a:buClr>
                <a:schemeClr val="dk1"/>
              </a:buClr>
              <a:buSzPts val="1800"/>
              <a:buChar char="•"/>
            </a:pPr>
            <a:r>
              <a:rPr lang="en" sz="1800">
                <a:solidFill>
                  <a:schemeClr val="dk1"/>
                </a:solidFill>
                <a:latin typeface="Constantia"/>
                <a:ea typeface="Constantia"/>
                <a:cs typeface="Constantia"/>
                <a:sym typeface="Constantia"/>
              </a:rPr>
              <a:t>Conclusion &amp; Future Work</a:t>
            </a:r>
            <a:endParaRPr sz="1800">
              <a:solidFill>
                <a:schemeClr val="dk1"/>
              </a:solidFill>
              <a:latin typeface="Constantia"/>
              <a:ea typeface="Constantia"/>
              <a:cs typeface="Constantia"/>
              <a:sym typeface="Constantia"/>
            </a:endParaRPr>
          </a:p>
          <a:p>
            <a:pPr marL="0" lvl="0" indent="0" algn="ctr" rtl="0">
              <a:lnSpc>
                <a:spcPct val="100000"/>
              </a:lnSpc>
              <a:spcBef>
                <a:spcPts val="0"/>
              </a:spcBef>
              <a:spcAft>
                <a:spcPts val="0"/>
              </a:spcAft>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1252750" y="477525"/>
            <a:ext cx="7679700" cy="41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endParaRPr sz="3100" dirty="0"/>
          </a:p>
          <a:p>
            <a:pPr marL="0" lvl="0" indent="0" algn="l" rtl="0">
              <a:lnSpc>
                <a:spcPct val="100000"/>
              </a:lnSpc>
              <a:spcBef>
                <a:spcPts val="0"/>
              </a:spcBef>
              <a:spcAft>
                <a:spcPts val="0"/>
              </a:spcAft>
              <a:buSzPts val="2800"/>
              <a:buNone/>
            </a:pPr>
            <a:r>
              <a:rPr lang="en" sz="3200" u="sng" dirty="0"/>
              <a:t>Introduction</a:t>
            </a:r>
            <a:r>
              <a:rPr lang="en" sz="3100" u="sng" dirty="0"/>
              <a:t> :</a:t>
            </a:r>
            <a:endParaRPr sz="3100" u="sng" dirty="0"/>
          </a:p>
          <a:p>
            <a:pPr marL="0" lvl="0" indent="0" algn="l" rtl="0">
              <a:lnSpc>
                <a:spcPct val="100000"/>
              </a:lnSpc>
              <a:spcBef>
                <a:spcPts val="0"/>
              </a:spcBef>
              <a:spcAft>
                <a:spcPts val="0"/>
              </a:spcAft>
              <a:buSzPts val="2800"/>
              <a:buNone/>
            </a:pPr>
            <a:endParaRPr sz="2200" dirty="0"/>
          </a:p>
        </p:txBody>
      </p:sp>
      <p:sp>
        <p:nvSpPr>
          <p:cNvPr id="222" name="Google Shape;222;p5"/>
          <p:cNvSpPr txBox="1">
            <a:spLocks noGrp="1"/>
          </p:cNvSpPr>
          <p:nvPr>
            <p:ph type="body" idx="1"/>
          </p:nvPr>
        </p:nvSpPr>
        <p:spPr>
          <a:xfrm>
            <a:off x="275575" y="2406325"/>
            <a:ext cx="6837000" cy="2429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200"/>
              <a:t>This project  presents the development and implementation of an ASL hand detection model using computer vision and deep learning techniques. The goal of this project is to enable real-time and accurate detection of American Sign Language (ASL) hand gestures, thereby bridging the communication gap between individuals with hearing impairments and the general population.</a:t>
            </a:r>
            <a:endParaRPr sz="1200"/>
          </a:p>
          <a:p>
            <a:pPr marL="457200" lvl="0" indent="-304800" algn="l" rtl="0">
              <a:lnSpc>
                <a:spcPct val="115000"/>
              </a:lnSpc>
              <a:spcBef>
                <a:spcPts val="0"/>
              </a:spcBef>
              <a:spcAft>
                <a:spcPts val="0"/>
              </a:spcAft>
              <a:buSzPts val="1200"/>
              <a:buChar char="●"/>
            </a:pPr>
            <a:r>
              <a:rPr lang="en" sz="1200"/>
              <a:t>Individuals with hearing impairments often face communication challenges in their daily lives. Spoken languages may be inaccessible to them, making it difficult to interact with others who do not understand sign language. Sign language, particularly ASL, plays a crucial role in bridging this communication gap by providing a means for individuals with hearing impairments to express themselves and understand others.</a:t>
            </a:r>
            <a:endParaRPr sz="1200"/>
          </a:p>
        </p:txBody>
      </p:sp>
      <p:sp>
        <p:nvSpPr>
          <p:cNvPr id="223" name="Google Shape;223;p5"/>
          <p:cNvSpPr txBox="1"/>
          <p:nvPr/>
        </p:nvSpPr>
        <p:spPr>
          <a:xfrm>
            <a:off x="1148600" y="1560925"/>
            <a:ext cx="478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224" name="Google Shape;224;p5"/>
          <p:cNvSpPr txBox="1"/>
          <p:nvPr/>
        </p:nvSpPr>
        <p:spPr>
          <a:xfrm>
            <a:off x="727075" y="1276925"/>
            <a:ext cx="61014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800"/>
              <a:buFont typeface="Arial"/>
              <a:buNone/>
            </a:pPr>
            <a:r>
              <a:rPr lang="en" sz="1700">
                <a:solidFill>
                  <a:schemeClr val="dk1"/>
                </a:solidFill>
                <a:latin typeface="League Spartan Medium"/>
                <a:ea typeface="League Spartan Medium"/>
                <a:cs typeface="League Spartan Medium"/>
                <a:sym typeface="League Spartan Medium"/>
              </a:rPr>
              <a:t>Development and Implementation of an ASL Hand Detection Model using Computer Vision and Deep Learning Techniques</a:t>
            </a:r>
            <a:endParaRPr sz="1700">
              <a:solidFill>
                <a:schemeClr val="dk1"/>
              </a:solidFill>
              <a:latin typeface="League Spartan Medium"/>
              <a:ea typeface="League Spartan Medium"/>
              <a:cs typeface="League Spartan Medium"/>
              <a:sym typeface="League Spartan Medium"/>
            </a:endParaRPr>
          </a:p>
          <a:p>
            <a:pPr marL="0" lvl="0" indent="0" algn="l" rtl="0">
              <a:spcBef>
                <a:spcPts val="0"/>
              </a:spcBef>
              <a:spcAft>
                <a:spcPts val="0"/>
              </a:spcAft>
              <a:buNone/>
            </a:pPr>
            <a:endParaRPr sz="1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xfrm>
            <a:off x="1264300" y="331575"/>
            <a:ext cx="77733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dirty="0"/>
              <a:t>Problem Statement</a:t>
            </a:r>
            <a:endParaRPr dirty="0"/>
          </a:p>
        </p:txBody>
      </p:sp>
      <p:sp>
        <p:nvSpPr>
          <p:cNvPr id="230" name="Google Shape;230;p4"/>
          <p:cNvSpPr txBox="1">
            <a:spLocks noGrp="1"/>
          </p:cNvSpPr>
          <p:nvPr>
            <p:ph type="body" idx="1"/>
          </p:nvPr>
        </p:nvSpPr>
        <p:spPr>
          <a:xfrm>
            <a:off x="558549" y="1485950"/>
            <a:ext cx="6411600" cy="29337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Font typeface="Arial"/>
              <a:buChar char="•"/>
            </a:pPr>
            <a:r>
              <a:rPr lang="en" sz="1600" b="0" i="0" u="none" strike="noStrike">
                <a:solidFill>
                  <a:srgbClr val="000000"/>
                </a:solidFill>
                <a:latin typeface="Arial"/>
                <a:ea typeface="Arial"/>
                <a:cs typeface="Arial"/>
                <a:sym typeface="Arial"/>
              </a:rPr>
              <a:t>The problem addressed in this </a:t>
            </a:r>
            <a:r>
              <a:rPr lang="en" sz="1600">
                <a:solidFill>
                  <a:srgbClr val="000000"/>
                </a:solidFill>
                <a:latin typeface="Arial"/>
                <a:ea typeface="Arial"/>
                <a:cs typeface="Arial"/>
                <a:sym typeface="Arial"/>
              </a:rPr>
              <a:t>project</a:t>
            </a:r>
            <a:r>
              <a:rPr lang="en" sz="1600" b="0" i="0" u="none" strike="noStrike">
                <a:solidFill>
                  <a:srgbClr val="000000"/>
                </a:solidFill>
                <a:latin typeface="Arial"/>
                <a:ea typeface="Arial"/>
                <a:cs typeface="Arial"/>
                <a:sym typeface="Arial"/>
              </a:rPr>
              <a:t> is the communication barrier faced by the deaf and hard-of-hearing community due to the lack of understanding of sign language by the general public. </a:t>
            </a:r>
            <a:endParaRPr/>
          </a:p>
          <a:p>
            <a:pPr marL="457200" lvl="0" indent="-311150" algn="l" rtl="0">
              <a:lnSpc>
                <a:spcPct val="115000"/>
              </a:lnSpc>
              <a:spcBef>
                <a:spcPts val="0"/>
              </a:spcBef>
              <a:spcAft>
                <a:spcPts val="0"/>
              </a:spcAft>
              <a:buSzPts val="1300"/>
              <a:buFont typeface="Arial"/>
              <a:buChar char="•"/>
            </a:pPr>
            <a:r>
              <a:rPr lang="en" sz="1600" b="0" i="0" u="none" strike="noStrike">
                <a:solidFill>
                  <a:srgbClr val="000000"/>
                </a:solidFill>
                <a:latin typeface="Arial"/>
                <a:ea typeface="Arial"/>
                <a:cs typeface="Arial"/>
                <a:sym typeface="Arial"/>
              </a:rPr>
              <a:t>Sign language is an essential tool for communication for these individuals, and the inability of others to comprehend it can lead to social exclusion and communication barriers in various aspects of life, such as education, employment, and social interactions.</a:t>
            </a:r>
            <a:endParaRPr/>
          </a:p>
          <a:p>
            <a:pPr marL="457200" lvl="0" indent="-228600" algn="l" rtl="0">
              <a:lnSpc>
                <a:spcPct val="115000"/>
              </a:lnSpc>
              <a:spcBef>
                <a:spcPts val="0"/>
              </a:spcBef>
              <a:spcAft>
                <a:spcPts val="0"/>
              </a:spcAft>
              <a:buSzPts val="13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1228850" y="317800"/>
            <a:ext cx="50460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dirty="0"/>
              <a:t>Objective</a:t>
            </a:r>
            <a:endParaRPr dirty="0"/>
          </a:p>
        </p:txBody>
      </p:sp>
      <p:sp>
        <p:nvSpPr>
          <p:cNvPr id="236" name="Google Shape;236;p6"/>
          <p:cNvSpPr txBox="1">
            <a:spLocks noGrp="1"/>
          </p:cNvSpPr>
          <p:nvPr>
            <p:ph type="subTitle" idx="1"/>
          </p:nvPr>
        </p:nvSpPr>
        <p:spPr>
          <a:xfrm>
            <a:off x="415950" y="1044712"/>
            <a:ext cx="3763800" cy="3351900"/>
          </a:xfrm>
          <a:prstGeom prst="rect">
            <a:avLst/>
          </a:prstGeom>
          <a:noFill/>
          <a:ln>
            <a:noFill/>
          </a:ln>
        </p:spPr>
        <p:txBody>
          <a:bodyPr spcFirstLastPara="1" wrap="square" lIns="91425" tIns="91425" rIns="91425" bIns="91425" anchor="t" anchorCtr="0">
            <a:noAutofit/>
          </a:bodyPr>
          <a:lstStyle/>
          <a:p>
            <a:pPr marL="457200" lvl="0" indent="-378618" algn="l" rtl="0">
              <a:lnSpc>
                <a:spcPct val="70000"/>
              </a:lnSpc>
              <a:spcBef>
                <a:spcPts val="0"/>
              </a:spcBef>
              <a:spcAft>
                <a:spcPts val="0"/>
              </a:spcAft>
              <a:buClr>
                <a:schemeClr val="dk1"/>
              </a:buClr>
              <a:buSzPts val="1063"/>
              <a:buFont typeface="Calibri"/>
              <a:buAutoNum type="arabicPeriod"/>
            </a:pPr>
            <a:r>
              <a:rPr lang="en" sz="1243" dirty="0">
                <a:solidFill>
                  <a:schemeClr val="dk1"/>
                </a:solidFill>
                <a:latin typeface="Arial"/>
                <a:ea typeface="Arial"/>
                <a:cs typeface="Arial"/>
                <a:sym typeface="Arial"/>
              </a:rPr>
              <a:t>efficient feature extraction methods for recognizing hand signs, s</a:t>
            </a:r>
            <a:r>
              <a:rPr lang="en" sz="1229" dirty="0">
                <a:solidFill>
                  <a:schemeClr val="dk1"/>
                </a:solidFill>
                <a:latin typeface="Arial"/>
                <a:ea typeface="Arial"/>
                <a:cs typeface="Arial"/>
                <a:sym typeface="Arial"/>
              </a:rPr>
              <a:t>uch as using shape analysis, texture analysis, or motion analysis.</a:t>
            </a:r>
            <a:endParaRPr sz="1267" dirty="0">
              <a:solidFill>
                <a:schemeClr val="dk1"/>
              </a:solidFill>
              <a:latin typeface="Calibri"/>
              <a:ea typeface="Calibri"/>
              <a:cs typeface="Calibri"/>
              <a:sym typeface="Calibri"/>
            </a:endParaRPr>
          </a:p>
          <a:p>
            <a:pPr marL="457200" lvl="0" indent="-390841" algn="l" rtl="0">
              <a:lnSpc>
                <a:spcPct val="70000"/>
              </a:lnSpc>
              <a:spcBef>
                <a:spcPts val="1000"/>
              </a:spcBef>
              <a:spcAft>
                <a:spcPts val="0"/>
              </a:spcAft>
              <a:buClr>
                <a:schemeClr val="dk1"/>
              </a:buClr>
              <a:buSzPts val="1255"/>
              <a:buFont typeface="Calibri"/>
              <a:buAutoNum type="arabicPeriod"/>
            </a:pPr>
            <a:r>
              <a:rPr lang="en" sz="1229" dirty="0">
                <a:solidFill>
                  <a:schemeClr val="dk1"/>
                </a:solidFill>
                <a:latin typeface="Arial"/>
                <a:ea typeface="Arial"/>
                <a:cs typeface="Arial"/>
                <a:sym typeface="Arial"/>
              </a:rPr>
              <a:t>Sign dictionary: Developing a comprehensive sign dictionary that includes a wider range of hand signs, including more complex signs and phrases.</a:t>
            </a:r>
            <a:endParaRPr sz="1267" dirty="0">
              <a:solidFill>
                <a:schemeClr val="dk1"/>
              </a:solidFill>
              <a:latin typeface="Calibri"/>
              <a:ea typeface="Calibri"/>
              <a:cs typeface="Calibri"/>
              <a:sym typeface="Calibri"/>
            </a:endParaRPr>
          </a:p>
          <a:p>
            <a:pPr marL="457200" lvl="0" indent="-390841" algn="l" rtl="0">
              <a:lnSpc>
                <a:spcPct val="70000"/>
              </a:lnSpc>
              <a:spcBef>
                <a:spcPts val="1000"/>
              </a:spcBef>
              <a:spcAft>
                <a:spcPts val="0"/>
              </a:spcAft>
              <a:buClr>
                <a:schemeClr val="dk1"/>
              </a:buClr>
              <a:buSzPts val="1255"/>
              <a:buFont typeface="Calibri"/>
              <a:buAutoNum type="arabicPeriod"/>
            </a:pPr>
            <a:r>
              <a:rPr lang="en" sz="1229" dirty="0">
                <a:solidFill>
                  <a:schemeClr val="dk1"/>
                </a:solidFill>
                <a:latin typeface="Arial"/>
                <a:ea typeface="Arial"/>
                <a:cs typeface="Arial"/>
                <a:sym typeface="Arial"/>
              </a:rPr>
              <a:t>Real-time tracking: Developing more advanced real-time tracking methods that can track hand movements in 3D space, which could help to improve the recognition accuracy and robustness of the system.</a:t>
            </a:r>
            <a:endParaRPr sz="1267" dirty="0">
              <a:solidFill>
                <a:schemeClr val="dk1"/>
              </a:solidFill>
              <a:latin typeface="Calibri"/>
              <a:ea typeface="Calibri"/>
              <a:cs typeface="Calibri"/>
              <a:sym typeface="Calibri"/>
            </a:endParaRPr>
          </a:p>
          <a:p>
            <a:pPr marL="457200" lvl="0" indent="-390841" algn="l" rtl="0">
              <a:lnSpc>
                <a:spcPct val="70000"/>
              </a:lnSpc>
              <a:spcBef>
                <a:spcPts val="1000"/>
              </a:spcBef>
              <a:spcAft>
                <a:spcPts val="0"/>
              </a:spcAft>
              <a:buClr>
                <a:schemeClr val="dk1"/>
              </a:buClr>
              <a:buSzPts val="1255"/>
              <a:buFont typeface="Calibri"/>
              <a:buAutoNum type="arabicPeriod"/>
            </a:pPr>
            <a:r>
              <a:rPr lang="en" sz="1229" dirty="0">
                <a:solidFill>
                  <a:schemeClr val="dk1"/>
                </a:solidFill>
                <a:latin typeface="Arial"/>
                <a:ea typeface="Arial"/>
                <a:cs typeface="Arial"/>
                <a:sym typeface="Arial"/>
              </a:rPr>
              <a:t>User interface: Developing a more user-friendly and accessible interface for the system, such as a mobile application or a web-based platform.</a:t>
            </a:r>
            <a:endParaRPr sz="1267" dirty="0">
              <a:solidFill>
                <a:schemeClr val="dk1"/>
              </a:solidFill>
              <a:latin typeface="Calibri"/>
              <a:ea typeface="Calibri"/>
              <a:cs typeface="Calibri"/>
              <a:sym typeface="Calibri"/>
            </a:endParaRPr>
          </a:p>
          <a:p>
            <a:pPr marL="457200" lvl="0" indent="-390841" algn="l" rtl="0">
              <a:lnSpc>
                <a:spcPct val="70000"/>
              </a:lnSpc>
              <a:spcBef>
                <a:spcPts val="1000"/>
              </a:spcBef>
              <a:spcAft>
                <a:spcPts val="0"/>
              </a:spcAft>
              <a:buClr>
                <a:schemeClr val="dk1"/>
              </a:buClr>
              <a:buSzPts val="1255"/>
              <a:buFont typeface="Calibri"/>
              <a:buAutoNum type="arabicPeriod"/>
            </a:pPr>
            <a:r>
              <a:rPr lang="en" sz="1229" dirty="0">
                <a:solidFill>
                  <a:schemeClr val="dk1"/>
                </a:solidFill>
                <a:latin typeface="Arial"/>
                <a:ea typeface="Arial"/>
                <a:cs typeface="Arial"/>
                <a:sym typeface="Arial"/>
              </a:rPr>
              <a:t>Multilingual support: Expanding the system to recognize and translate other sign languages used around the world, which could improve communication access for the global deaf and hard-of-hearing community.</a:t>
            </a:r>
            <a:endParaRPr sz="1267" dirty="0">
              <a:solidFill>
                <a:schemeClr val="dk1"/>
              </a:solidFill>
              <a:latin typeface="Calibri"/>
              <a:ea typeface="Calibri"/>
              <a:cs typeface="Calibri"/>
              <a:sym typeface="Calibri"/>
            </a:endParaRPr>
          </a:p>
          <a:p>
            <a:pPr marL="0" lvl="0" indent="0" algn="l" rtl="0">
              <a:lnSpc>
                <a:spcPct val="95000"/>
              </a:lnSpc>
              <a:spcBef>
                <a:spcPts val="0"/>
              </a:spcBef>
              <a:spcAft>
                <a:spcPts val="0"/>
              </a:spcAft>
              <a:buSzPts val="275"/>
              <a:buNone/>
            </a:pPr>
            <a:endParaRPr sz="346" dirty="0"/>
          </a:p>
          <a:p>
            <a:pPr marL="488950" lvl="0" indent="-287337" algn="l" rtl="0">
              <a:lnSpc>
                <a:spcPct val="95000"/>
              </a:lnSpc>
              <a:spcBef>
                <a:spcPts val="1200"/>
              </a:spcBef>
              <a:spcAft>
                <a:spcPts val="0"/>
              </a:spcAft>
              <a:buSzPts val="425"/>
              <a:buAutoNum type="arabicPeriod"/>
            </a:pPr>
            <a:endParaRPr sz="425" dirty="0"/>
          </a:p>
        </p:txBody>
      </p:sp>
      <p:pic>
        <p:nvPicPr>
          <p:cNvPr id="237" name="Google Shape;237;p6"/>
          <p:cNvPicPr preferRelativeResize="0"/>
          <p:nvPr/>
        </p:nvPicPr>
        <p:blipFill>
          <a:blip r:embed="rId3">
            <a:alphaModFix/>
          </a:blip>
          <a:stretch>
            <a:fillRect/>
          </a:stretch>
        </p:blipFill>
        <p:spPr>
          <a:xfrm>
            <a:off x="4274725" y="1044702"/>
            <a:ext cx="4805776" cy="3239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7"/>
          <p:cNvSpPr txBox="1">
            <a:spLocks noGrp="1"/>
          </p:cNvSpPr>
          <p:nvPr>
            <p:ph type="title"/>
          </p:nvPr>
        </p:nvSpPr>
        <p:spPr>
          <a:xfrm>
            <a:off x="1169200" y="323950"/>
            <a:ext cx="50460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dirty="0"/>
              <a:t>Scope</a:t>
            </a:r>
            <a:endParaRPr dirty="0"/>
          </a:p>
        </p:txBody>
      </p:sp>
      <p:sp>
        <p:nvSpPr>
          <p:cNvPr id="243" name="Google Shape;243;p7"/>
          <p:cNvSpPr txBox="1">
            <a:spLocks noGrp="1"/>
          </p:cNvSpPr>
          <p:nvPr>
            <p:ph type="subTitle" idx="1"/>
          </p:nvPr>
        </p:nvSpPr>
        <p:spPr>
          <a:xfrm>
            <a:off x="642950" y="1258299"/>
            <a:ext cx="7172400" cy="2897100"/>
          </a:xfrm>
          <a:prstGeom prst="rect">
            <a:avLst/>
          </a:prstGeom>
          <a:noFill/>
          <a:ln>
            <a:noFill/>
          </a:ln>
        </p:spPr>
        <p:txBody>
          <a:bodyPr spcFirstLastPara="1" wrap="square" lIns="91425" tIns="91425" rIns="91425" bIns="91425" anchor="t" anchorCtr="0">
            <a:noAutofit/>
          </a:bodyPr>
          <a:lstStyle/>
          <a:p>
            <a:pPr marL="457200" lvl="0" indent="-317500" algn="l" rtl="0">
              <a:lnSpc>
                <a:spcPct val="105000"/>
              </a:lnSpc>
              <a:spcBef>
                <a:spcPts val="0"/>
              </a:spcBef>
              <a:spcAft>
                <a:spcPts val="0"/>
              </a:spcAft>
              <a:buSzPts val="1400"/>
              <a:buFont typeface="Arial"/>
              <a:buChar char="•"/>
            </a:pPr>
            <a:r>
              <a:rPr lang="en" sz="1400" dirty="0"/>
              <a:t>Hand Shape Detection: The project will involve developing algorithms to accurately detect and classify different hand shapes used in ASL.</a:t>
            </a:r>
            <a:endParaRPr sz="1400" dirty="0"/>
          </a:p>
          <a:p>
            <a:pPr marL="457200" lvl="0" indent="-228600" algn="l" rtl="0">
              <a:lnSpc>
                <a:spcPct val="105000"/>
              </a:lnSpc>
              <a:spcBef>
                <a:spcPts val="0"/>
              </a:spcBef>
              <a:spcAft>
                <a:spcPts val="0"/>
              </a:spcAft>
              <a:buSzPts val="1300"/>
              <a:buFont typeface="Arial"/>
              <a:buNone/>
            </a:pPr>
            <a:endParaRPr sz="1400" dirty="0"/>
          </a:p>
          <a:p>
            <a:pPr marL="457200" lvl="0" indent="-317500" algn="l" rtl="0">
              <a:lnSpc>
                <a:spcPct val="105000"/>
              </a:lnSpc>
              <a:spcBef>
                <a:spcPts val="0"/>
              </a:spcBef>
              <a:spcAft>
                <a:spcPts val="0"/>
              </a:spcAft>
              <a:buSzPts val="1400"/>
              <a:buFont typeface="Arial"/>
              <a:buChar char="•"/>
            </a:pPr>
            <a:r>
              <a:rPr lang="en" sz="1400" dirty="0"/>
              <a:t>Finger Movement Detection: The project will also address the detection and tracking of finger movements, as they play a crucial role in sign language expression. The model will aim to capture and interpret various finger motions and gestures accurately. </a:t>
            </a:r>
            <a:endParaRPr sz="1400" dirty="0"/>
          </a:p>
          <a:p>
            <a:pPr marL="457200" lvl="0" indent="-228600" algn="l" rtl="0">
              <a:lnSpc>
                <a:spcPct val="105000"/>
              </a:lnSpc>
              <a:spcBef>
                <a:spcPts val="0"/>
              </a:spcBef>
              <a:spcAft>
                <a:spcPts val="0"/>
              </a:spcAft>
              <a:buSzPts val="1300"/>
              <a:buFont typeface="Arial"/>
              <a:buNone/>
            </a:pPr>
            <a:endParaRPr sz="1400" dirty="0"/>
          </a:p>
          <a:p>
            <a:pPr marL="457200" lvl="0" indent="-317500" algn="l" rtl="0">
              <a:lnSpc>
                <a:spcPct val="105000"/>
              </a:lnSpc>
              <a:spcBef>
                <a:spcPts val="0"/>
              </a:spcBef>
              <a:spcAft>
                <a:spcPts val="0"/>
              </a:spcAft>
              <a:buSzPts val="1400"/>
              <a:buFont typeface="Arial"/>
              <a:buChar char="•"/>
            </a:pPr>
            <a:r>
              <a:rPr lang="en" sz="1400" dirty="0"/>
              <a:t>Real-Time Performance: The developed ASL hand detection model will be designed to operate in real-time, providing immediate feedback and recognition of hand gestures. Real-time performance is crucial for enabling fluid communication between individuals with hearing impairments and others.</a:t>
            </a:r>
            <a:endParaRP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subTitle" idx="1"/>
          </p:nvPr>
        </p:nvSpPr>
        <p:spPr>
          <a:xfrm>
            <a:off x="6354875" y="1183150"/>
            <a:ext cx="2318400" cy="9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dirty="0"/>
              <a:t>Accurate ASL hand detection facilitates communication for individuals with hearing impairments.</a:t>
            </a:r>
            <a:endParaRPr dirty="0"/>
          </a:p>
        </p:txBody>
      </p:sp>
      <p:sp>
        <p:nvSpPr>
          <p:cNvPr id="249" name="Google Shape;249;p9"/>
          <p:cNvSpPr txBox="1">
            <a:spLocks noGrp="1"/>
          </p:cNvSpPr>
          <p:nvPr>
            <p:ph type="subTitle" idx="2"/>
          </p:nvPr>
        </p:nvSpPr>
        <p:spPr>
          <a:xfrm>
            <a:off x="6354875" y="2231050"/>
            <a:ext cx="2318400" cy="121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dirty="0"/>
              <a:t>Hearing-impaired individuals face challenges in expressing themselves and understanding others who do not know sign language.</a:t>
            </a:r>
            <a:endParaRPr dirty="0"/>
          </a:p>
        </p:txBody>
      </p:sp>
      <p:sp>
        <p:nvSpPr>
          <p:cNvPr id="250" name="Google Shape;250;p9"/>
          <p:cNvSpPr txBox="1">
            <a:spLocks noGrp="1"/>
          </p:cNvSpPr>
          <p:nvPr>
            <p:ph type="subTitle" idx="3"/>
          </p:nvPr>
        </p:nvSpPr>
        <p:spPr>
          <a:xfrm>
            <a:off x="456925" y="1278100"/>
            <a:ext cx="2318400" cy="121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100"/>
              <a:buNone/>
            </a:pPr>
            <a:r>
              <a:rPr lang="en" dirty="0"/>
              <a:t>The literature review explores previous research and approaches in the field of ASL hand detection.</a:t>
            </a:r>
            <a:endParaRPr dirty="0"/>
          </a:p>
        </p:txBody>
      </p:sp>
      <p:sp>
        <p:nvSpPr>
          <p:cNvPr id="251" name="Google Shape;251;p9"/>
          <p:cNvSpPr txBox="1">
            <a:spLocks noGrp="1"/>
          </p:cNvSpPr>
          <p:nvPr>
            <p:ph type="subTitle" idx="4"/>
          </p:nvPr>
        </p:nvSpPr>
        <p:spPr>
          <a:xfrm>
            <a:off x="470725" y="3321975"/>
            <a:ext cx="2318400" cy="121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100"/>
              <a:buNone/>
            </a:pPr>
            <a:r>
              <a:rPr lang="en" dirty="0"/>
              <a:t>It examines academic papers, articles, and existing models that have been developed for hand gesture recognition in sign language.</a:t>
            </a:r>
            <a:endParaRPr dirty="0"/>
          </a:p>
        </p:txBody>
      </p:sp>
      <p:sp>
        <p:nvSpPr>
          <p:cNvPr id="252" name="Google Shape;252;p9"/>
          <p:cNvSpPr txBox="1">
            <a:spLocks noGrp="1"/>
          </p:cNvSpPr>
          <p:nvPr>
            <p:ph type="title"/>
          </p:nvPr>
        </p:nvSpPr>
        <p:spPr>
          <a:xfrm>
            <a:off x="1245150" y="401725"/>
            <a:ext cx="6653700" cy="42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dirty="0"/>
              <a:t>Significance of ASL Hand Detection</a:t>
            </a:r>
            <a:endParaRPr dirty="0"/>
          </a:p>
        </p:txBody>
      </p:sp>
      <p:sp>
        <p:nvSpPr>
          <p:cNvPr id="253" name="Google Shape;253;p9"/>
          <p:cNvSpPr txBox="1">
            <a:spLocks noGrp="1"/>
          </p:cNvSpPr>
          <p:nvPr>
            <p:ph type="subTitle" idx="5"/>
          </p:nvPr>
        </p:nvSpPr>
        <p:spPr>
          <a:xfrm>
            <a:off x="6354875" y="3500050"/>
            <a:ext cx="2318400" cy="138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dirty="0"/>
              <a:t>Different techniques and methodologies used in ASL hand detection are discussed, ranging from traditional rule-based methods to more advanced approaches leveraging deep learning.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1"/>
          <p:cNvSpPr txBox="1">
            <a:spLocks noGrp="1"/>
          </p:cNvSpPr>
          <p:nvPr>
            <p:ph type="title"/>
          </p:nvPr>
        </p:nvSpPr>
        <p:spPr>
          <a:xfrm>
            <a:off x="642700" y="650250"/>
            <a:ext cx="42705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dirty="0"/>
              <a:t>Evaluation of ASL Hand Detection Model</a:t>
            </a:r>
            <a:endParaRPr dirty="0"/>
          </a:p>
        </p:txBody>
      </p:sp>
      <p:sp>
        <p:nvSpPr>
          <p:cNvPr id="259" name="Google Shape;259;p11"/>
          <p:cNvSpPr txBox="1">
            <a:spLocks noGrp="1"/>
          </p:cNvSpPr>
          <p:nvPr>
            <p:ph type="subTitle" idx="1"/>
          </p:nvPr>
        </p:nvSpPr>
        <p:spPr>
          <a:xfrm>
            <a:off x="1185925" y="1687125"/>
            <a:ext cx="3727200" cy="93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a:t>Demonstrates ability to accurately detect ASL hand gestures in real-world scenarios</a:t>
            </a:r>
            <a:endParaRPr/>
          </a:p>
        </p:txBody>
      </p:sp>
      <p:sp>
        <p:nvSpPr>
          <p:cNvPr id="260" name="Google Shape;260;p11"/>
          <p:cNvSpPr txBox="1">
            <a:spLocks noGrp="1"/>
          </p:cNvSpPr>
          <p:nvPr>
            <p:ph type="subTitle" idx="2"/>
          </p:nvPr>
        </p:nvSpPr>
        <p:spPr>
          <a:xfrm>
            <a:off x="1185925" y="2726325"/>
            <a:ext cx="3727200" cy="93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a:t>Metrics such as precision, recall, and mean average precision (mAP) used for evaluation</a:t>
            </a:r>
            <a:endParaRPr/>
          </a:p>
        </p:txBody>
      </p:sp>
      <p:sp>
        <p:nvSpPr>
          <p:cNvPr id="261" name="Google Shape;261;p11"/>
          <p:cNvSpPr txBox="1">
            <a:spLocks noGrp="1"/>
          </p:cNvSpPr>
          <p:nvPr>
            <p:ph type="subTitle" idx="3"/>
          </p:nvPr>
        </p:nvSpPr>
        <p:spPr>
          <a:xfrm>
            <a:off x="1185925" y="3765525"/>
            <a:ext cx="3727200" cy="93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
              <a:t>Assessed on various test datasets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2255</Words>
  <Application>Microsoft Office PowerPoint</Application>
  <PresentationFormat>On-screen Show (16:9)</PresentationFormat>
  <Paragraphs>160</Paragraphs>
  <Slides>19</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19</vt:i4>
      </vt:variant>
    </vt:vector>
  </HeadingPairs>
  <TitlesOfParts>
    <vt:vector size="34" baseType="lpstr">
      <vt:lpstr>Wingdings</vt:lpstr>
      <vt:lpstr>Merriweather</vt:lpstr>
      <vt:lpstr>Open Sans</vt:lpstr>
      <vt:lpstr>Inter</vt:lpstr>
      <vt:lpstr>League Spartan Medium</vt:lpstr>
      <vt:lpstr>Arial</vt:lpstr>
      <vt:lpstr>Open Sans Medium</vt:lpstr>
      <vt:lpstr>Oswald</vt:lpstr>
      <vt:lpstr>Lato Light</vt:lpstr>
      <vt:lpstr>Constantia</vt:lpstr>
      <vt:lpstr>Calibri</vt:lpstr>
      <vt:lpstr>League Spartan</vt:lpstr>
      <vt:lpstr>Poppins</vt:lpstr>
      <vt:lpstr>Simple Light</vt:lpstr>
      <vt:lpstr>Modern Monochrome - v1</vt:lpstr>
      <vt:lpstr>American Sign Language Letters                                                                                                                                                                  Hand Sign Detection Model  </vt:lpstr>
      <vt:lpstr>Prepared by :  Abhishek Srivastav Akash kumar shaw Shouvik De Shreetama Mukherjee</vt:lpstr>
      <vt:lpstr>Content</vt:lpstr>
      <vt:lpstr> Introduction : </vt:lpstr>
      <vt:lpstr>Problem Statement</vt:lpstr>
      <vt:lpstr>Objective</vt:lpstr>
      <vt:lpstr>Scope</vt:lpstr>
      <vt:lpstr>Significance of ASL Hand Detection</vt:lpstr>
      <vt:lpstr>Evaluation of ASL Hand Detection Model</vt:lpstr>
      <vt:lpstr>Methodology for Developing ASL Hand Detection Model</vt:lpstr>
      <vt:lpstr>Related Technologies and Tools</vt:lpstr>
      <vt:lpstr>       Yolo(You only look once) :</vt:lpstr>
      <vt:lpstr>Implementation</vt:lpstr>
      <vt:lpstr>Result</vt:lpstr>
      <vt:lpstr>PowerPoint Presentation</vt:lpstr>
      <vt:lpstr>Future Scope</vt:lpstr>
      <vt:lpstr>Limitations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Letters                                                                                                                                                                  Hand Sign Detection Model  </dc:title>
  <cp:lastModifiedBy>Shouvik De</cp:lastModifiedBy>
  <cp:revision>1</cp:revision>
  <dcterms:modified xsi:type="dcterms:W3CDTF">2023-06-12T03:50:17Z</dcterms:modified>
</cp:coreProperties>
</file>